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7" r:id="rId4"/>
    <p:sldId id="259" r:id="rId5"/>
    <p:sldId id="260" r:id="rId6"/>
    <p:sldId id="262" r:id="rId7"/>
    <p:sldId id="264" r:id="rId8"/>
    <p:sldId id="265" r:id="rId9"/>
    <p:sldId id="263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78"/>
  </p:normalViewPr>
  <p:slideViewPr>
    <p:cSldViewPr snapToGrid="0" snapToObjects="1">
      <p:cViewPr>
        <p:scale>
          <a:sx n="90" d="100"/>
          <a:sy n="90" d="100"/>
        </p:scale>
        <p:origin x="232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7166D3-5E9F-A94E-A9F3-0F4A7D7CE64E}" type="datetimeFigureOut">
              <a:rPr lang="en-US" smtClean="0"/>
              <a:t>4/30/18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FA244B-99E3-FA41-9A1F-8E344B56F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135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FA244B-99E3-FA41-9A1F-8E344B56F5C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96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http://nlp.stanford.edu:8080/parser/</a:t>
            </a:r>
            <a:r>
              <a:rPr lang="en-US" dirty="0" err="1" smtClean="0"/>
              <a:t>index.jsp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FA244B-99E3-FA41-9A1F-8E344B56F5C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0604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http://nlp.stanford.edu:8080/parser/</a:t>
            </a:r>
            <a:r>
              <a:rPr lang="en-US" dirty="0" err="1" smtClean="0"/>
              <a:t>index.jsp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FA244B-99E3-FA41-9A1F-8E344B56F5C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789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FA244B-99E3-FA41-9A1F-8E344B56F5C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1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73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28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028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319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865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099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952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356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735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96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418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68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174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Playground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6032574" y="4209192"/>
            <a:ext cx="328613" cy="1569660"/>
            <a:chOff x="1865376" y="4056792"/>
            <a:chExt cx="328613" cy="1569660"/>
          </a:xfrm>
        </p:grpSpPr>
        <p:sp>
          <p:nvSpPr>
            <p:cNvPr id="5" name="Rounded Rectangle 4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93952" y="4056792"/>
              <a:ext cx="30003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sz="1200" dirty="0" smtClean="0">
                  <a:solidFill>
                    <a:schemeClr val="accent2"/>
                  </a:solidFill>
                </a:rPr>
                <a:t>1</a:t>
              </a:r>
            </a:p>
            <a:p>
              <a:r>
                <a:rPr lang="en-US" altLang="zh-CN" sz="1200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sz="1200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sz="1200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sz="1200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sz="1200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sz="1200" dirty="0">
                  <a:solidFill>
                    <a:schemeClr val="accent2"/>
                  </a:solidFill>
                </a:rPr>
                <a:t>0</a:t>
              </a:r>
              <a:endParaRPr lang="en-US" sz="1200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7" name="Rounded Rectangle 6"/>
          <p:cNvSpPr/>
          <p:nvPr/>
        </p:nvSpPr>
        <p:spPr>
          <a:xfrm>
            <a:off x="7235105" y="4223480"/>
            <a:ext cx="300037" cy="147732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8437637" y="4223480"/>
            <a:ext cx="300037" cy="1477328"/>
            <a:chOff x="1865376" y="4071080"/>
            <a:chExt cx="300037" cy="1477328"/>
          </a:xfrm>
        </p:grpSpPr>
        <p:sp>
          <p:nvSpPr>
            <p:cNvPr id="9" name="Rounded Rectangle 8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1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dirty="0">
                <a:solidFill>
                  <a:srgbClr val="00B050"/>
                </a:solidFill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6019800" y="5947468"/>
            <a:ext cx="3497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</a:t>
            </a:r>
            <a:r>
              <a:rPr lang="zh-CN" altLang="en-US" dirty="0" smtClean="0"/>
              <a:t>                  </a:t>
            </a:r>
            <a:r>
              <a:rPr lang="en-US" altLang="zh-CN" dirty="0" smtClean="0"/>
              <a:t>c</a:t>
            </a:r>
            <a:r>
              <a:rPr lang="zh-CN" altLang="en-US" dirty="0" smtClean="0"/>
              <a:t>    </a:t>
            </a:r>
            <a:r>
              <a:rPr lang="en-US" altLang="zh-CN" dirty="0" smtClean="0"/>
              <a:t>u</a:t>
            </a:r>
            <a:r>
              <a:rPr lang="zh-CN" altLang="en-US" dirty="0" smtClean="0"/>
              <a:t>    </a:t>
            </a:r>
            <a:r>
              <a:rPr lang="en-US" altLang="zh-CN" dirty="0" smtClean="0"/>
              <a:t>t</a:t>
            </a:r>
            <a:r>
              <a:rPr lang="zh-CN" altLang="en-US" dirty="0" smtClean="0"/>
              <a:t>    </a:t>
            </a:r>
            <a:r>
              <a:rPr lang="en-US" altLang="zh-CN" dirty="0" smtClean="0"/>
              <a:t>e</a:t>
            </a:r>
            <a:r>
              <a:rPr lang="zh-CN" altLang="en-US" dirty="0" smtClean="0"/>
              <a:t>                 </a:t>
            </a:r>
            <a:r>
              <a:rPr lang="en-US" altLang="zh-CN" dirty="0" smtClean="0"/>
              <a:t>cat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6046862" y="2500491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6060694" y="2570920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6060694" y="289689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6060694" y="3251123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060695" y="359878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7271281" y="2465429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7285113" y="2535858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7285113" y="2861833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7285113" y="3216061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7285114" y="3563723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8480501" y="2470707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8494333" y="2569711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8494333" y="2895686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8494333" y="3279698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8494334" y="3597576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332611" y="2896895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7578006" y="2896895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7549430" y="3459854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6332155" y="3459854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8575926" y="3914881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7383707" y="3938105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263682" y="4209192"/>
            <a:ext cx="300037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>
                <a:solidFill>
                  <a:schemeClr val="accent1"/>
                </a:solidFill>
              </a:rPr>
              <a:t>0</a:t>
            </a:r>
            <a:endParaRPr lang="en-US" altLang="zh-CN" sz="1200" dirty="0" smtClean="0">
              <a:solidFill>
                <a:schemeClr val="accent1"/>
              </a:solidFill>
            </a:endParaRPr>
          </a:p>
          <a:p>
            <a:r>
              <a:rPr lang="en-US" altLang="zh-CN" sz="1200" dirty="0">
                <a:solidFill>
                  <a:schemeClr val="accent1"/>
                </a:solidFill>
              </a:rPr>
              <a:t>1</a:t>
            </a:r>
            <a:endParaRPr lang="en-US" altLang="zh-CN" sz="1200" dirty="0" smtClean="0">
              <a:solidFill>
                <a:schemeClr val="accent1"/>
              </a:solidFill>
            </a:endParaRP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>
                <a:solidFill>
                  <a:schemeClr val="accent1"/>
                </a:solidFill>
              </a:rPr>
              <a:t>0</a:t>
            </a:r>
            <a:endParaRPr lang="en-US" sz="1200" dirty="0">
              <a:solidFill>
                <a:schemeClr val="accent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673266" y="4232204"/>
            <a:ext cx="3000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10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>
                <a:solidFill>
                  <a:schemeClr val="accent1"/>
                </a:solidFill>
              </a:rPr>
              <a:t>0</a:t>
            </a:r>
            <a:endParaRPr lang="en-US" sz="1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83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812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Easy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define</a:t>
            </a:r>
            <a:r>
              <a:rPr lang="zh-CN" altLang="en-US" dirty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number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mathematical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concepts;</a:t>
            </a:r>
            <a:r>
              <a:rPr lang="zh-CN" altLang="en-US" dirty="0" smtClean="0"/>
              <a:t> </a:t>
            </a:r>
            <a:r>
              <a:rPr lang="en-US" altLang="zh-CN" dirty="0" smtClean="0"/>
              <a:t>but</a:t>
            </a:r>
            <a:r>
              <a:rPr lang="zh-CN" altLang="en-US" dirty="0" smtClean="0"/>
              <a:t> </a:t>
            </a:r>
            <a:r>
              <a:rPr lang="en-US" altLang="zh-CN" dirty="0" smtClean="0"/>
              <a:t>hard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define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/>
              <a:t> </a:t>
            </a:r>
            <a:r>
              <a:rPr lang="en-US" altLang="zh-CN" dirty="0" smtClean="0"/>
              <a:t>number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language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concepts,</a:t>
            </a:r>
            <a:r>
              <a:rPr lang="zh-CN" altLang="en-US" dirty="0" smtClean="0"/>
              <a:t> </a:t>
            </a:r>
            <a:r>
              <a:rPr lang="en-US" altLang="zh-CN" dirty="0" smtClean="0"/>
              <a:t>e.g.</a:t>
            </a:r>
            <a:r>
              <a:rPr lang="zh-CN" altLang="en-US" dirty="0" smtClean="0"/>
              <a:t> </a:t>
            </a:r>
            <a:r>
              <a:rPr lang="en-US" altLang="zh-CN" dirty="0" smtClean="0"/>
              <a:t>unigram,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POS,</a:t>
            </a:r>
            <a:r>
              <a:rPr lang="zh-CN" altLang="en-US" dirty="0" smtClean="0"/>
              <a:t> </a:t>
            </a:r>
            <a:r>
              <a:rPr lang="en-US" altLang="zh-CN" dirty="0" smtClean="0"/>
              <a:t>etc.</a:t>
            </a:r>
          </a:p>
          <a:p>
            <a:r>
              <a:rPr lang="en-US" altLang="zh-CN" dirty="0" smtClean="0"/>
              <a:t>RNN/LSTM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models</a:t>
            </a:r>
            <a:r>
              <a:rPr lang="zh-CN" altLang="en-US" dirty="0" smtClean="0"/>
              <a:t> </a:t>
            </a:r>
            <a:r>
              <a:rPr lang="en-US" dirty="0" smtClean="0"/>
              <a:t>dynamic </a:t>
            </a:r>
            <a:r>
              <a:rPr lang="en-US" dirty="0"/>
              <a:t>temporal behavior for a time sequence, </a:t>
            </a:r>
            <a:r>
              <a:rPr lang="en-US" altLang="zh-CN" dirty="0" smtClean="0"/>
              <a:t>but</a:t>
            </a:r>
            <a:r>
              <a:rPr lang="zh-CN" altLang="en-US" dirty="0" smtClean="0"/>
              <a:t> </a:t>
            </a:r>
            <a:r>
              <a:rPr lang="en-US" dirty="0" smtClean="0"/>
              <a:t>hard </a:t>
            </a:r>
            <a:r>
              <a:rPr lang="en-US" dirty="0"/>
              <a:t>to model extremely long learning history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dirty="0" smtClean="0"/>
              <a:t>over </a:t>
            </a:r>
            <a:r>
              <a:rPr lang="en-US" dirty="0"/>
              <a:t>months even years. 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721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ADD:</a:t>
            </a:r>
            <a:r>
              <a:rPr lang="zh-CN" altLang="en-US" dirty="0" smtClean="0"/>
              <a:t> </a:t>
            </a:r>
            <a:r>
              <a:rPr lang="en-US" altLang="zh-CN" dirty="0" smtClean="0"/>
              <a:t>average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sequence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length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8112" y="2272315"/>
            <a:ext cx="8814816" cy="4585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950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975" y="408198"/>
            <a:ext cx="11677650" cy="1325563"/>
          </a:xfrm>
        </p:spPr>
        <p:txBody>
          <a:bodyPr/>
          <a:lstStyle/>
          <a:p>
            <a:r>
              <a:rPr lang="en-US" altLang="zh-CN" dirty="0" smtClean="0"/>
              <a:t>Word-level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context</a:t>
            </a:r>
            <a:r>
              <a:rPr lang="zh-CN" altLang="en-US" dirty="0" smtClean="0"/>
              <a:t> </a:t>
            </a:r>
            <a:r>
              <a:rPr lang="en-US" altLang="zh-CN" dirty="0" smtClean="0"/>
              <a:t>encoder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char-level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encoder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1865376" y="4071080"/>
            <a:ext cx="300037" cy="1477328"/>
            <a:chOff x="1865376" y="4071080"/>
            <a:chExt cx="300037" cy="1477328"/>
          </a:xfrm>
        </p:grpSpPr>
        <p:sp>
          <p:nvSpPr>
            <p:cNvPr id="4" name="Rounded Rectangle 3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2"/>
                  </a:solidFill>
                </a:rPr>
                <a:t>0</a:t>
              </a:r>
              <a:endParaRPr lang="en-US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067907" y="4071080"/>
            <a:ext cx="300037" cy="1477328"/>
            <a:chOff x="1865376" y="4071080"/>
            <a:chExt cx="300037" cy="1477328"/>
          </a:xfrm>
        </p:grpSpPr>
        <p:sp>
          <p:nvSpPr>
            <p:cNvPr id="9" name="Rounded Rectangle 8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1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0</a:t>
              </a:r>
              <a:endParaRPr lang="en-US" altLang="zh-CN" dirty="0" smtClean="0">
                <a:solidFill>
                  <a:schemeClr val="accent1"/>
                </a:solidFill>
              </a:endParaRP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1</a:t>
              </a:r>
              <a:endParaRPr lang="en-US" altLang="zh-CN" dirty="0" smtClean="0">
                <a:solidFill>
                  <a:schemeClr val="accent1"/>
                </a:solidFill>
              </a:endParaRPr>
            </a:p>
            <a:p>
              <a:r>
                <a:rPr lang="en-US" altLang="zh-CN" dirty="0" smtClean="0">
                  <a:solidFill>
                    <a:schemeClr val="accent1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0</a:t>
              </a:r>
              <a:endParaRPr lang="en-US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270439" y="4071080"/>
            <a:ext cx="300037" cy="1477328"/>
            <a:chOff x="1865376" y="4071080"/>
            <a:chExt cx="300037" cy="1477328"/>
          </a:xfrm>
        </p:grpSpPr>
        <p:sp>
          <p:nvSpPr>
            <p:cNvPr id="12" name="Rounded Rectangle 11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1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dirty="0">
                <a:solidFill>
                  <a:srgbClr val="00B050"/>
                </a:solidFill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865376" y="5548408"/>
            <a:ext cx="2913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</a:t>
            </a:r>
            <a:r>
              <a:rPr lang="zh-CN" altLang="en-US" dirty="0" smtClean="0"/>
              <a:t>                  </a:t>
            </a:r>
            <a:r>
              <a:rPr lang="en-US" altLang="zh-CN" dirty="0" smtClean="0"/>
              <a:t>cute</a:t>
            </a:r>
            <a:r>
              <a:rPr lang="zh-CN" altLang="en-US" dirty="0" smtClean="0"/>
              <a:t>                 </a:t>
            </a:r>
            <a:r>
              <a:rPr lang="en-US" altLang="zh-CN" dirty="0" smtClean="0"/>
              <a:t>cat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1879664" y="2348091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893496" y="2418520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893496" y="274449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893496" y="3098723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893497" y="344638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3104083" y="2313029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3117915" y="2383458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3117915" y="2709433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3117915" y="3063661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3117916" y="3411323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4313303" y="2318307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4327135" y="2417311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4327135" y="2743286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4327135" y="3127298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4327136" y="3445176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2165413" y="2744495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3410808" y="2744495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H="1">
            <a:off x="3382232" y="3307454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2164957" y="3307454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4" idx="0"/>
            <a:endCxn id="16" idx="2"/>
          </p:cNvCxnSpPr>
          <p:nvPr/>
        </p:nvCxnSpPr>
        <p:spPr>
          <a:xfrm flipV="1">
            <a:off x="2015395" y="3779230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4408728" y="3762481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3216509" y="3785705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ounded Rectangle 80"/>
          <p:cNvSpPr/>
          <p:nvPr/>
        </p:nvSpPr>
        <p:spPr>
          <a:xfrm>
            <a:off x="3061928" y="4071080"/>
            <a:ext cx="300037" cy="1477328"/>
          </a:xfrm>
          <a:prstGeom prst="round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3" name="Group 92"/>
          <p:cNvGrpSpPr/>
          <p:nvPr/>
        </p:nvGrpSpPr>
        <p:grpSpPr>
          <a:xfrm>
            <a:off x="6154246" y="4310560"/>
            <a:ext cx="300037" cy="1477328"/>
            <a:chOff x="1865376" y="4071080"/>
            <a:chExt cx="300037" cy="1477328"/>
          </a:xfrm>
        </p:grpSpPr>
        <p:sp>
          <p:nvSpPr>
            <p:cNvPr id="94" name="Rounded Rectangle 93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2"/>
                  </a:solidFill>
                </a:rPr>
                <a:t>0</a:t>
              </a:r>
              <a:endParaRPr lang="en-US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103" name="Rounded Rectangle 102"/>
          <p:cNvSpPr/>
          <p:nvPr/>
        </p:nvSpPr>
        <p:spPr>
          <a:xfrm>
            <a:off x="6168534" y="2587571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6182366" y="2658000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6182366" y="298397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/>
          <p:cNvSpPr/>
          <p:nvPr/>
        </p:nvSpPr>
        <p:spPr>
          <a:xfrm>
            <a:off x="6182366" y="3338203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/>
        </p:nvSpPr>
        <p:spPr>
          <a:xfrm>
            <a:off x="6182367" y="368586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2" name="Straight Arrow Connector 121"/>
          <p:cNvCxnSpPr>
            <a:stCxn id="95" idx="0"/>
            <a:endCxn id="107" idx="2"/>
          </p:cNvCxnSpPr>
          <p:nvPr/>
        </p:nvCxnSpPr>
        <p:spPr>
          <a:xfrm flipV="1">
            <a:off x="6304265" y="4018710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208" name="Group 207"/>
          <p:cNvGrpSpPr/>
          <p:nvPr/>
        </p:nvGrpSpPr>
        <p:grpSpPr>
          <a:xfrm>
            <a:off x="7350798" y="2552509"/>
            <a:ext cx="551069" cy="3235379"/>
            <a:chOff x="7350798" y="2552509"/>
            <a:chExt cx="551069" cy="3235379"/>
          </a:xfrm>
        </p:grpSpPr>
        <p:grpSp>
          <p:nvGrpSpPr>
            <p:cNvPr id="166" name="Group 165"/>
            <p:cNvGrpSpPr/>
            <p:nvPr/>
          </p:nvGrpSpPr>
          <p:grpSpPr>
            <a:xfrm>
              <a:off x="7350798" y="2552509"/>
              <a:ext cx="314068" cy="3235379"/>
              <a:chOff x="7350798" y="2552509"/>
              <a:chExt cx="314068" cy="3235379"/>
            </a:xfrm>
          </p:grpSpPr>
          <p:grpSp>
            <p:nvGrpSpPr>
              <p:cNvPr id="96" name="Group 95"/>
              <p:cNvGrpSpPr/>
              <p:nvPr/>
            </p:nvGrpSpPr>
            <p:grpSpPr>
              <a:xfrm>
                <a:off x="7356777" y="4310560"/>
                <a:ext cx="300037" cy="1477328"/>
                <a:chOff x="1865376" y="4071080"/>
                <a:chExt cx="300037" cy="1477328"/>
              </a:xfrm>
            </p:grpSpPr>
            <p:sp>
              <p:nvSpPr>
                <p:cNvPr id="97" name="Rounded Rectangle 96"/>
                <p:cNvSpPr/>
                <p:nvPr/>
              </p:nvSpPr>
              <p:spPr>
                <a:xfrm>
                  <a:off x="1865376" y="4071080"/>
                  <a:ext cx="300037" cy="1477328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8" name="TextBox 97"/>
                <p:cNvSpPr txBox="1"/>
                <p:nvPr/>
              </p:nvSpPr>
              <p:spPr>
                <a:xfrm>
                  <a:off x="1865376" y="4071080"/>
                  <a:ext cx="300037" cy="147732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1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dirty="0">
                    <a:solidFill>
                      <a:schemeClr val="accent1"/>
                    </a:solidFill>
                  </a:endParaRPr>
                </a:p>
              </p:txBody>
            </p:sp>
          </p:grpSp>
          <p:sp>
            <p:nvSpPr>
              <p:cNvPr id="108" name="Rounded Rectangle 107"/>
              <p:cNvSpPr/>
              <p:nvPr/>
            </p:nvSpPr>
            <p:spPr>
              <a:xfrm>
                <a:off x="7392953" y="2552509"/>
                <a:ext cx="271913" cy="1431139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Oval 108"/>
              <p:cNvSpPr/>
              <p:nvPr/>
            </p:nvSpPr>
            <p:spPr>
              <a:xfrm>
                <a:off x="7406785" y="2622938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Oval 109"/>
              <p:cNvSpPr/>
              <p:nvPr/>
            </p:nvSpPr>
            <p:spPr>
              <a:xfrm>
                <a:off x="7406785" y="294891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/>
              <p:cNvSpPr/>
              <p:nvPr/>
            </p:nvSpPr>
            <p:spPr>
              <a:xfrm>
                <a:off x="7406785" y="3303141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Oval 111"/>
              <p:cNvSpPr/>
              <p:nvPr/>
            </p:nvSpPr>
            <p:spPr>
              <a:xfrm>
                <a:off x="7406786" y="365080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4" name="Straight Arrow Connector 123"/>
              <p:cNvCxnSpPr/>
              <p:nvPr/>
            </p:nvCxnSpPr>
            <p:spPr>
              <a:xfrm flipV="1">
                <a:off x="7505379" y="4025185"/>
                <a:ext cx="226" cy="2918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5" name="Rounded Rectangle 124"/>
              <p:cNvSpPr/>
              <p:nvPr/>
            </p:nvSpPr>
            <p:spPr>
              <a:xfrm>
                <a:off x="7350798" y="4310560"/>
                <a:ext cx="300037" cy="1477328"/>
              </a:xfrm>
              <a:prstGeom prst="roundRect">
                <a:avLst/>
              </a:prstGeom>
              <a:noFill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01" name="Straight Arrow Connector 200"/>
            <p:cNvCxnSpPr/>
            <p:nvPr/>
          </p:nvCxnSpPr>
          <p:spPr>
            <a:xfrm>
              <a:off x="7664866" y="2948388"/>
              <a:ext cx="2370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Arrow Connector 203"/>
            <p:cNvCxnSpPr/>
            <p:nvPr/>
          </p:nvCxnSpPr>
          <p:spPr>
            <a:xfrm flipH="1">
              <a:off x="7650579" y="3533219"/>
              <a:ext cx="2374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9" name="Group 208"/>
          <p:cNvGrpSpPr/>
          <p:nvPr/>
        </p:nvGrpSpPr>
        <p:grpSpPr>
          <a:xfrm>
            <a:off x="7884413" y="2552509"/>
            <a:ext cx="551069" cy="3235379"/>
            <a:chOff x="7350798" y="2552509"/>
            <a:chExt cx="551069" cy="3235379"/>
          </a:xfrm>
        </p:grpSpPr>
        <p:grpSp>
          <p:nvGrpSpPr>
            <p:cNvPr id="210" name="Group 209"/>
            <p:cNvGrpSpPr/>
            <p:nvPr/>
          </p:nvGrpSpPr>
          <p:grpSpPr>
            <a:xfrm>
              <a:off x="7350798" y="2552509"/>
              <a:ext cx="314068" cy="3235379"/>
              <a:chOff x="7350798" y="2552509"/>
              <a:chExt cx="314068" cy="3235379"/>
            </a:xfrm>
          </p:grpSpPr>
          <p:grpSp>
            <p:nvGrpSpPr>
              <p:cNvPr id="213" name="Group 212"/>
              <p:cNvGrpSpPr/>
              <p:nvPr/>
            </p:nvGrpSpPr>
            <p:grpSpPr>
              <a:xfrm>
                <a:off x="7356777" y="4310560"/>
                <a:ext cx="300037" cy="1477328"/>
                <a:chOff x="1865376" y="4071080"/>
                <a:chExt cx="300037" cy="1477328"/>
              </a:xfrm>
            </p:grpSpPr>
            <p:sp>
              <p:nvSpPr>
                <p:cNvPr id="221" name="Rounded Rectangle 220"/>
                <p:cNvSpPr/>
                <p:nvPr/>
              </p:nvSpPr>
              <p:spPr>
                <a:xfrm>
                  <a:off x="1865376" y="4071080"/>
                  <a:ext cx="300037" cy="1477328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2" name="TextBox 221"/>
                <p:cNvSpPr txBox="1"/>
                <p:nvPr/>
              </p:nvSpPr>
              <p:spPr>
                <a:xfrm>
                  <a:off x="1865376" y="4071080"/>
                  <a:ext cx="300037" cy="147732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1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dirty="0">
                    <a:solidFill>
                      <a:schemeClr val="accent1"/>
                    </a:solidFill>
                  </a:endParaRPr>
                </a:p>
              </p:txBody>
            </p:sp>
          </p:grpSp>
          <p:sp>
            <p:nvSpPr>
              <p:cNvPr id="214" name="Rounded Rectangle 213"/>
              <p:cNvSpPr/>
              <p:nvPr/>
            </p:nvSpPr>
            <p:spPr>
              <a:xfrm>
                <a:off x="7392953" y="2552509"/>
                <a:ext cx="271913" cy="1431139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5" name="Oval 214"/>
              <p:cNvSpPr/>
              <p:nvPr/>
            </p:nvSpPr>
            <p:spPr>
              <a:xfrm>
                <a:off x="7406785" y="2622938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6" name="Oval 215"/>
              <p:cNvSpPr/>
              <p:nvPr/>
            </p:nvSpPr>
            <p:spPr>
              <a:xfrm>
                <a:off x="7406785" y="294891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Oval 216"/>
              <p:cNvSpPr/>
              <p:nvPr/>
            </p:nvSpPr>
            <p:spPr>
              <a:xfrm>
                <a:off x="7406785" y="3303141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Oval 217"/>
              <p:cNvSpPr/>
              <p:nvPr/>
            </p:nvSpPr>
            <p:spPr>
              <a:xfrm>
                <a:off x="7406786" y="365080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9" name="Straight Arrow Connector 218"/>
              <p:cNvCxnSpPr/>
              <p:nvPr/>
            </p:nvCxnSpPr>
            <p:spPr>
              <a:xfrm flipV="1">
                <a:off x="7505379" y="4025185"/>
                <a:ext cx="226" cy="2918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0" name="Rounded Rectangle 219"/>
              <p:cNvSpPr/>
              <p:nvPr/>
            </p:nvSpPr>
            <p:spPr>
              <a:xfrm>
                <a:off x="7350798" y="4310560"/>
                <a:ext cx="300037" cy="1477328"/>
              </a:xfrm>
              <a:prstGeom prst="roundRect">
                <a:avLst/>
              </a:prstGeom>
              <a:noFill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11" name="Straight Arrow Connector 210"/>
            <p:cNvCxnSpPr/>
            <p:nvPr/>
          </p:nvCxnSpPr>
          <p:spPr>
            <a:xfrm>
              <a:off x="7664866" y="2948388"/>
              <a:ext cx="2370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Arrow Connector 211"/>
            <p:cNvCxnSpPr/>
            <p:nvPr/>
          </p:nvCxnSpPr>
          <p:spPr>
            <a:xfrm flipH="1">
              <a:off x="7650579" y="3533219"/>
              <a:ext cx="2374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3" name="Group 222"/>
          <p:cNvGrpSpPr/>
          <p:nvPr/>
        </p:nvGrpSpPr>
        <p:grpSpPr>
          <a:xfrm>
            <a:off x="8391399" y="2561980"/>
            <a:ext cx="551069" cy="3235379"/>
            <a:chOff x="7350798" y="2552509"/>
            <a:chExt cx="551069" cy="3235379"/>
          </a:xfrm>
        </p:grpSpPr>
        <p:grpSp>
          <p:nvGrpSpPr>
            <p:cNvPr id="224" name="Group 223"/>
            <p:cNvGrpSpPr/>
            <p:nvPr/>
          </p:nvGrpSpPr>
          <p:grpSpPr>
            <a:xfrm>
              <a:off x="7350798" y="2552509"/>
              <a:ext cx="314068" cy="3235379"/>
              <a:chOff x="7350798" y="2552509"/>
              <a:chExt cx="314068" cy="3235379"/>
            </a:xfrm>
          </p:grpSpPr>
          <p:grpSp>
            <p:nvGrpSpPr>
              <p:cNvPr id="227" name="Group 226"/>
              <p:cNvGrpSpPr/>
              <p:nvPr/>
            </p:nvGrpSpPr>
            <p:grpSpPr>
              <a:xfrm>
                <a:off x="7356777" y="4310560"/>
                <a:ext cx="300037" cy="1477328"/>
                <a:chOff x="1865376" y="4071080"/>
                <a:chExt cx="300037" cy="1477328"/>
              </a:xfrm>
            </p:grpSpPr>
            <p:sp>
              <p:nvSpPr>
                <p:cNvPr id="235" name="Rounded Rectangle 234"/>
                <p:cNvSpPr/>
                <p:nvPr/>
              </p:nvSpPr>
              <p:spPr>
                <a:xfrm>
                  <a:off x="1865376" y="4071080"/>
                  <a:ext cx="300037" cy="1477328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6" name="TextBox 235"/>
                <p:cNvSpPr txBox="1"/>
                <p:nvPr/>
              </p:nvSpPr>
              <p:spPr>
                <a:xfrm>
                  <a:off x="1865376" y="4071080"/>
                  <a:ext cx="300037" cy="147732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1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dirty="0">
                    <a:solidFill>
                      <a:schemeClr val="accent1"/>
                    </a:solidFill>
                  </a:endParaRPr>
                </a:p>
              </p:txBody>
            </p:sp>
          </p:grpSp>
          <p:sp>
            <p:nvSpPr>
              <p:cNvPr id="228" name="Rounded Rectangle 227"/>
              <p:cNvSpPr/>
              <p:nvPr/>
            </p:nvSpPr>
            <p:spPr>
              <a:xfrm>
                <a:off x="7392953" y="2552509"/>
                <a:ext cx="271913" cy="1431139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9" name="Oval 228"/>
              <p:cNvSpPr/>
              <p:nvPr/>
            </p:nvSpPr>
            <p:spPr>
              <a:xfrm>
                <a:off x="7406785" y="2622938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0" name="Oval 229"/>
              <p:cNvSpPr/>
              <p:nvPr/>
            </p:nvSpPr>
            <p:spPr>
              <a:xfrm>
                <a:off x="7406785" y="294891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Oval 230"/>
              <p:cNvSpPr/>
              <p:nvPr/>
            </p:nvSpPr>
            <p:spPr>
              <a:xfrm>
                <a:off x="7406785" y="3303141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2" name="Oval 231"/>
              <p:cNvSpPr/>
              <p:nvPr/>
            </p:nvSpPr>
            <p:spPr>
              <a:xfrm>
                <a:off x="7406786" y="365080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3" name="Straight Arrow Connector 232"/>
              <p:cNvCxnSpPr/>
              <p:nvPr/>
            </p:nvCxnSpPr>
            <p:spPr>
              <a:xfrm flipV="1">
                <a:off x="7505379" y="4025185"/>
                <a:ext cx="226" cy="2918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4" name="Rounded Rectangle 233"/>
              <p:cNvSpPr/>
              <p:nvPr/>
            </p:nvSpPr>
            <p:spPr>
              <a:xfrm>
                <a:off x="7350798" y="4310560"/>
                <a:ext cx="300037" cy="1477328"/>
              </a:xfrm>
              <a:prstGeom prst="roundRect">
                <a:avLst/>
              </a:prstGeom>
              <a:noFill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25" name="Straight Arrow Connector 224"/>
            <p:cNvCxnSpPr/>
            <p:nvPr/>
          </p:nvCxnSpPr>
          <p:spPr>
            <a:xfrm>
              <a:off x="7664866" y="2948388"/>
              <a:ext cx="2370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Arrow Connector 225"/>
            <p:cNvCxnSpPr/>
            <p:nvPr/>
          </p:nvCxnSpPr>
          <p:spPr>
            <a:xfrm flipH="1">
              <a:off x="7650579" y="3533219"/>
              <a:ext cx="2374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8" name="Group 237"/>
          <p:cNvGrpSpPr/>
          <p:nvPr/>
        </p:nvGrpSpPr>
        <p:grpSpPr>
          <a:xfrm>
            <a:off x="8899941" y="2571642"/>
            <a:ext cx="314068" cy="3235379"/>
            <a:chOff x="7350798" y="2552509"/>
            <a:chExt cx="314068" cy="3235379"/>
          </a:xfrm>
        </p:grpSpPr>
        <p:grpSp>
          <p:nvGrpSpPr>
            <p:cNvPr id="241" name="Group 240"/>
            <p:cNvGrpSpPr/>
            <p:nvPr/>
          </p:nvGrpSpPr>
          <p:grpSpPr>
            <a:xfrm>
              <a:off x="7356777" y="4310560"/>
              <a:ext cx="300037" cy="1477328"/>
              <a:chOff x="1865376" y="4071080"/>
              <a:chExt cx="300037" cy="1477328"/>
            </a:xfrm>
          </p:grpSpPr>
          <p:sp>
            <p:nvSpPr>
              <p:cNvPr id="249" name="Rounded Rectangle 248"/>
              <p:cNvSpPr/>
              <p:nvPr/>
            </p:nvSpPr>
            <p:spPr>
              <a:xfrm>
                <a:off x="1865376" y="4071080"/>
                <a:ext cx="300037" cy="1477328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TextBox 249"/>
              <p:cNvSpPr txBox="1"/>
              <p:nvPr/>
            </p:nvSpPr>
            <p:spPr>
              <a:xfrm>
                <a:off x="1865376" y="4071080"/>
                <a:ext cx="300037" cy="147732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chemeClr val="accent1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chemeClr val="accent1"/>
                    </a:solidFill>
                  </a:rPr>
                  <a:t>0</a:t>
                </a:r>
                <a:endParaRPr lang="en-US" altLang="zh-CN" dirty="0" smtClean="0">
                  <a:solidFill>
                    <a:schemeClr val="accent1"/>
                  </a:solidFill>
                </a:endParaRPr>
              </a:p>
              <a:p>
                <a:r>
                  <a:rPr lang="en-US" altLang="zh-CN" dirty="0">
                    <a:solidFill>
                      <a:schemeClr val="accent1"/>
                    </a:solidFill>
                  </a:rPr>
                  <a:t>1</a:t>
                </a:r>
                <a:endParaRPr lang="en-US" altLang="zh-CN" dirty="0" smtClean="0">
                  <a:solidFill>
                    <a:schemeClr val="accent1"/>
                  </a:solidFill>
                </a:endParaRPr>
              </a:p>
              <a:p>
                <a:r>
                  <a:rPr lang="en-US" altLang="zh-CN" dirty="0" smtClean="0">
                    <a:solidFill>
                      <a:schemeClr val="accent1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chemeClr val="accent1"/>
                    </a:solidFill>
                  </a:rPr>
                  <a:t>0</a:t>
                </a:r>
                <a:endParaRPr lang="en-US" dirty="0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242" name="Rounded Rectangle 241"/>
            <p:cNvSpPr/>
            <p:nvPr/>
          </p:nvSpPr>
          <p:spPr>
            <a:xfrm>
              <a:off x="7392953" y="2552509"/>
              <a:ext cx="271913" cy="1431139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Oval 242"/>
            <p:cNvSpPr/>
            <p:nvPr/>
          </p:nvSpPr>
          <p:spPr>
            <a:xfrm>
              <a:off x="7406785" y="2622938"/>
              <a:ext cx="243793" cy="2437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Oval 243"/>
            <p:cNvSpPr/>
            <p:nvPr/>
          </p:nvSpPr>
          <p:spPr>
            <a:xfrm>
              <a:off x="7406785" y="2948913"/>
              <a:ext cx="243793" cy="2437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Oval 244"/>
            <p:cNvSpPr/>
            <p:nvPr/>
          </p:nvSpPr>
          <p:spPr>
            <a:xfrm>
              <a:off x="7406785" y="3303141"/>
              <a:ext cx="243793" cy="2437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Oval 245"/>
            <p:cNvSpPr/>
            <p:nvPr/>
          </p:nvSpPr>
          <p:spPr>
            <a:xfrm>
              <a:off x="7406786" y="3650803"/>
              <a:ext cx="243793" cy="2437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7" name="Straight Arrow Connector 246"/>
            <p:cNvCxnSpPr/>
            <p:nvPr/>
          </p:nvCxnSpPr>
          <p:spPr>
            <a:xfrm flipV="1">
              <a:off x="7505379" y="4025185"/>
              <a:ext cx="226" cy="2918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Rounded Rectangle 247"/>
            <p:cNvSpPr/>
            <p:nvPr/>
          </p:nvSpPr>
          <p:spPr>
            <a:xfrm>
              <a:off x="7350798" y="4310560"/>
              <a:ext cx="300037" cy="1477328"/>
            </a:xfrm>
            <a:prstGeom prst="roundRect">
              <a:avLst/>
            </a:prstGeom>
            <a:no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1" name="TextBox 250"/>
          <p:cNvSpPr txBox="1"/>
          <p:nvPr/>
        </p:nvSpPr>
        <p:spPr>
          <a:xfrm>
            <a:off x="6154246" y="5804567"/>
            <a:ext cx="5352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</a:t>
            </a:r>
            <a:r>
              <a:rPr lang="zh-CN" altLang="en-US" dirty="0" smtClean="0"/>
              <a:t>                    </a:t>
            </a:r>
            <a:r>
              <a:rPr lang="en-US" altLang="zh-CN" dirty="0" smtClean="0"/>
              <a:t>c</a:t>
            </a:r>
            <a:r>
              <a:rPr lang="zh-CN" altLang="en-US" dirty="0" smtClean="0"/>
              <a:t>         </a:t>
            </a:r>
            <a:r>
              <a:rPr lang="en-US" altLang="zh-CN" dirty="0" smtClean="0"/>
              <a:t>u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t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e</a:t>
            </a:r>
            <a:r>
              <a:rPr lang="zh-CN" altLang="en-US" dirty="0" smtClean="0"/>
              <a:t>                     </a:t>
            </a:r>
            <a:r>
              <a:rPr lang="en-US" altLang="zh-CN" dirty="0" smtClean="0"/>
              <a:t>c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a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t</a:t>
            </a:r>
            <a:endParaRPr lang="en-US" dirty="0"/>
          </a:p>
        </p:txBody>
      </p:sp>
      <p:grpSp>
        <p:nvGrpSpPr>
          <p:cNvPr id="254" name="Group 253"/>
          <p:cNvGrpSpPr/>
          <p:nvPr/>
        </p:nvGrpSpPr>
        <p:grpSpPr>
          <a:xfrm>
            <a:off x="10109443" y="2557787"/>
            <a:ext cx="573659" cy="3230101"/>
            <a:chOff x="10667509" y="2557787"/>
            <a:chExt cx="573659" cy="3230101"/>
          </a:xfrm>
        </p:grpSpPr>
        <p:grpSp>
          <p:nvGrpSpPr>
            <p:cNvPr id="99" name="Group 98"/>
            <p:cNvGrpSpPr/>
            <p:nvPr/>
          </p:nvGrpSpPr>
          <p:grpSpPr>
            <a:xfrm>
              <a:off x="10667509" y="4310560"/>
              <a:ext cx="300037" cy="1477328"/>
              <a:chOff x="1865376" y="4071080"/>
              <a:chExt cx="300037" cy="1477328"/>
            </a:xfrm>
          </p:grpSpPr>
          <p:sp>
            <p:nvSpPr>
              <p:cNvPr id="100" name="Rounded Rectangle 99"/>
              <p:cNvSpPr/>
              <p:nvPr/>
            </p:nvSpPr>
            <p:spPr>
              <a:xfrm>
                <a:off x="1865376" y="4071080"/>
                <a:ext cx="300037" cy="1477328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TextBox 100"/>
              <p:cNvSpPr txBox="1"/>
              <p:nvPr/>
            </p:nvSpPr>
            <p:spPr>
              <a:xfrm>
                <a:off x="1865376" y="4071080"/>
                <a:ext cx="300037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1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dirty="0">
                  <a:solidFill>
                    <a:srgbClr val="00B050"/>
                  </a:solidFill>
                </a:endParaRPr>
              </a:p>
            </p:txBody>
          </p:sp>
        </p:grpSp>
        <p:sp>
          <p:nvSpPr>
            <p:cNvPr id="113" name="Rounded Rectangle 112"/>
            <p:cNvSpPr/>
            <p:nvPr/>
          </p:nvSpPr>
          <p:spPr>
            <a:xfrm>
              <a:off x="10710373" y="2557787"/>
              <a:ext cx="271913" cy="1431139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10724205" y="2656791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/>
            <p:cNvSpPr/>
            <p:nvPr/>
          </p:nvSpPr>
          <p:spPr>
            <a:xfrm>
              <a:off x="10724205" y="298276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10724205" y="3366778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10724206" y="368465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3" name="Straight Arrow Connector 122"/>
            <p:cNvCxnSpPr/>
            <p:nvPr/>
          </p:nvCxnSpPr>
          <p:spPr>
            <a:xfrm flipV="1">
              <a:off x="10805798" y="4001961"/>
              <a:ext cx="226" cy="29185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52" name="Straight Arrow Connector 251"/>
            <p:cNvCxnSpPr/>
            <p:nvPr/>
          </p:nvCxnSpPr>
          <p:spPr>
            <a:xfrm>
              <a:off x="11004167" y="2983259"/>
              <a:ext cx="237001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Arrow Connector 252"/>
            <p:cNvCxnSpPr/>
            <p:nvPr/>
          </p:nvCxnSpPr>
          <p:spPr>
            <a:xfrm flipH="1">
              <a:off x="10989880" y="3568090"/>
              <a:ext cx="237456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5" name="Group 254"/>
          <p:cNvGrpSpPr/>
          <p:nvPr/>
        </p:nvGrpSpPr>
        <p:grpSpPr>
          <a:xfrm>
            <a:off x="10655920" y="2571642"/>
            <a:ext cx="573659" cy="3230101"/>
            <a:chOff x="10667509" y="2557787"/>
            <a:chExt cx="573659" cy="3230101"/>
          </a:xfrm>
        </p:grpSpPr>
        <p:grpSp>
          <p:nvGrpSpPr>
            <p:cNvPr id="256" name="Group 255"/>
            <p:cNvGrpSpPr/>
            <p:nvPr/>
          </p:nvGrpSpPr>
          <p:grpSpPr>
            <a:xfrm>
              <a:off x="10667509" y="4310560"/>
              <a:ext cx="300037" cy="1477328"/>
              <a:chOff x="1865376" y="4071080"/>
              <a:chExt cx="300037" cy="1477328"/>
            </a:xfrm>
          </p:grpSpPr>
          <p:sp>
            <p:nvSpPr>
              <p:cNvPr id="265" name="Rounded Rectangle 264"/>
              <p:cNvSpPr/>
              <p:nvPr/>
            </p:nvSpPr>
            <p:spPr>
              <a:xfrm>
                <a:off x="1865376" y="4071080"/>
                <a:ext cx="300037" cy="1477328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6" name="TextBox 265"/>
              <p:cNvSpPr txBox="1"/>
              <p:nvPr/>
            </p:nvSpPr>
            <p:spPr>
              <a:xfrm>
                <a:off x="1865376" y="4071080"/>
                <a:ext cx="300037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1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dirty="0">
                  <a:solidFill>
                    <a:srgbClr val="00B050"/>
                  </a:solidFill>
                </a:endParaRPr>
              </a:p>
            </p:txBody>
          </p:sp>
        </p:grpSp>
        <p:sp>
          <p:nvSpPr>
            <p:cNvPr id="257" name="Rounded Rectangle 256"/>
            <p:cNvSpPr/>
            <p:nvPr/>
          </p:nvSpPr>
          <p:spPr>
            <a:xfrm>
              <a:off x="10710373" y="2557787"/>
              <a:ext cx="271913" cy="1431139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Oval 257"/>
            <p:cNvSpPr/>
            <p:nvPr/>
          </p:nvSpPr>
          <p:spPr>
            <a:xfrm>
              <a:off x="10724205" y="2656791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Oval 258"/>
            <p:cNvSpPr/>
            <p:nvPr/>
          </p:nvSpPr>
          <p:spPr>
            <a:xfrm>
              <a:off x="10724205" y="298276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Oval 259"/>
            <p:cNvSpPr/>
            <p:nvPr/>
          </p:nvSpPr>
          <p:spPr>
            <a:xfrm>
              <a:off x="10724205" y="3366778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Oval 260"/>
            <p:cNvSpPr/>
            <p:nvPr/>
          </p:nvSpPr>
          <p:spPr>
            <a:xfrm>
              <a:off x="10724206" y="368465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2" name="Straight Arrow Connector 261"/>
            <p:cNvCxnSpPr/>
            <p:nvPr/>
          </p:nvCxnSpPr>
          <p:spPr>
            <a:xfrm flipV="1">
              <a:off x="10805798" y="4001961"/>
              <a:ext cx="226" cy="29185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63" name="Straight Arrow Connector 262"/>
            <p:cNvCxnSpPr/>
            <p:nvPr/>
          </p:nvCxnSpPr>
          <p:spPr>
            <a:xfrm>
              <a:off x="11004167" y="2983259"/>
              <a:ext cx="237001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Arrow Connector 263"/>
            <p:cNvCxnSpPr/>
            <p:nvPr/>
          </p:nvCxnSpPr>
          <p:spPr>
            <a:xfrm flipH="1">
              <a:off x="10989880" y="3568090"/>
              <a:ext cx="237456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7" name="Group 266"/>
          <p:cNvGrpSpPr/>
          <p:nvPr/>
        </p:nvGrpSpPr>
        <p:grpSpPr>
          <a:xfrm>
            <a:off x="11175542" y="2557787"/>
            <a:ext cx="314777" cy="3230101"/>
            <a:chOff x="10667509" y="2557787"/>
            <a:chExt cx="314777" cy="3230101"/>
          </a:xfrm>
        </p:grpSpPr>
        <p:grpSp>
          <p:nvGrpSpPr>
            <p:cNvPr id="268" name="Group 267"/>
            <p:cNvGrpSpPr/>
            <p:nvPr/>
          </p:nvGrpSpPr>
          <p:grpSpPr>
            <a:xfrm>
              <a:off x="10667509" y="4310560"/>
              <a:ext cx="300037" cy="1477328"/>
              <a:chOff x="1865376" y="4071080"/>
              <a:chExt cx="300037" cy="1477328"/>
            </a:xfrm>
          </p:grpSpPr>
          <p:sp>
            <p:nvSpPr>
              <p:cNvPr id="277" name="Rounded Rectangle 276"/>
              <p:cNvSpPr/>
              <p:nvPr/>
            </p:nvSpPr>
            <p:spPr>
              <a:xfrm>
                <a:off x="1865376" y="4071080"/>
                <a:ext cx="300037" cy="1477328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8" name="TextBox 277"/>
              <p:cNvSpPr txBox="1"/>
              <p:nvPr/>
            </p:nvSpPr>
            <p:spPr>
              <a:xfrm>
                <a:off x="1865376" y="4071080"/>
                <a:ext cx="300037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1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dirty="0">
                  <a:solidFill>
                    <a:srgbClr val="00B050"/>
                  </a:solidFill>
                </a:endParaRPr>
              </a:p>
            </p:txBody>
          </p:sp>
        </p:grpSp>
        <p:sp>
          <p:nvSpPr>
            <p:cNvPr id="269" name="Rounded Rectangle 268"/>
            <p:cNvSpPr/>
            <p:nvPr/>
          </p:nvSpPr>
          <p:spPr>
            <a:xfrm>
              <a:off x="10710373" y="2557787"/>
              <a:ext cx="271913" cy="1431139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Oval 269"/>
            <p:cNvSpPr/>
            <p:nvPr/>
          </p:nvSpPr>
          <p:spPr>
            <a:xfrm>
              <a:off x="10724205" y="2656791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Oval 270"/>
            <p:cNvSpPr/>
            <p:nvPr/>
          </p:nvSpPr>
          <p:spPr>
            <a:xfrm>
              <a:off x="10724205" y="298276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Oval 271"/>
            <p:cNvSpPr/>
            <p:nvPr/>
          </p:nvSpPr>
          <p:spPr>
            <a:xfrm>
              <a:off x="10724205" y="3366778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Oval 272"/>
            <p:cNvSpPr/>
            <p:nvPr/>
          </p:nvSpPr>
          <p:spPr>
            <a:xfrm>
              <a:off x="10724206" y="368465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4" name="Straight Arrow Connector 273"/>
            <p:cNvCxnSpPr/>
            <p:nvPr/>
          </p:nvCxnSpPr>
          <p:spPr>
            <a:xfrm flipV="1">
              <a:off x="10805798" y="4001961"/>
              <a:ext cx="226" cy="29185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279" name="Rounded Rectangle 278"/>
          <p:cNvSpPr/>
          <p:nvPr/>
        </p:nvSpPr>
        <p:spPr>
          <a:xfrm>
            <a:off x="6175460" y="879994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Oval 279"/>
          <p:cNvSpPr/>
          <p:nvPr/>
        </p:nvSpPr>
        <p:spPr>
          <a:xfrm>
            <a:off x="6189292" y="950423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Oval 280"/>
          <p:cNvSpPr/>
          <p:nvPr/>
        </p:nvSpPr>
        <p:spPr>
          <a:xfrm>
            <a:off x="6189292" y="1276398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Oval 281"/>
          <p:cNvSpPr/>
          <p:nvPr/>
        </p:nvSpPr>
        <p:spPr>
          <a:xfrm>
            <a:off x="6189292" y="1630626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Oval 282"/>
          <p:cNvSpPr/>
          <p:nvPr/>
        </p:nvSpPr>
        <p:spPr>
          <a:xfrm>
            <a:off x="6189293" y="1978288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4" name="Straight Arrow Connector 283"/>
          <p:cNvCxnSpPr/>
          <p:nvPr/>
        </p:nvCxnSpPr>
        <p:spPr>
          <a:xfrm flipV="1">
            <a:off x="6311191" y="2311133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5" name="Rounded Rectangle 284"/>
          <p:cNvSpPr/>
          <p:nvPr/>
        </p:nvSpPr>
        <p:spPr>
          <a:xfrm>
            <a:off x="8148921" y="822506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Oval 285"/>
          <p:cNvSpPr/>
          <p:nvPr/>
        </p:nvSpPr>
        <p:spPr>
          <a:xfrm>
            <a:off x="8162753" y="892935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Oval 286"/>
          <p:cNvSpPr/>
          <p:nvPr/>
        </p:nvSpPr>
        <p:spPr>
          <a:xfrm>
            <a:off x="8162753" y="1218910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Oval 287"/>
          <p:cNvSpPr/>
          <p:nvPr/>
        </p:nvSpPr>
        <p:spPr>
          <a:xfrm>
            <a:off x="8162753" y="1573138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Oval 288"/>
          <p:cNvSpPr/>
          <p:nvPr/>
        </p:nvSpPr>
        <p:spPr>
          <a:xfrm>
            <a:off x="8162754" y="1920800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0" name="Straight Arrow Connector 289"/>
          <p:cNvCxnSpPr>
            <a:stCxn id="108" idx="0"/>
          </p:cNvCxnSpPr>
          <p:nvPr/>
        </p:nvCxnSpPr>
        <p:spPr>
          <a:xfrm flipV="1">
            <a:off x="7528910" y="2295182"/>
            <a:ext cx="732663" cy="257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2" name="Straight Arrow Connector 291"/>
          <p:cNvCxnSpPr>
            <a:stCxn id="214" idx="0"/>
          </p:cNvCxnSpPr>
          <p:nvPr/>
        </p:nvCxnSpPr>
        <p:spPr>
          <a:xfrm flipV="1">
            <a:off x="8062525" y="2229347"/>
            <a:ext cx="205673" cy="323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4" name="Straight Arrow Connector 293"/>
          <p:cNvCxnSpPr>
            <a:stCxn id="228" idx="0"/>
            <a:endCxn id="285" idx="2"/>
          </p:cNvCxnSpPr>
          <p:nvPr/>
        </p:nvCxnSpPr>
        <p:spPr>
          <a:xfrm flipH="1" flipV="1">
            <a:off x="8284878" y="2253645"/>
            <a:ext cx="284633" cy="308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7" name="Straight Arrow Connector 296"/>
          <p:cNvCxnSpPr>
            <a:stCxn id="242" idx="0"/>
            <a:endCxn id="285" idx="2"/>
          </p:cNvCxnSpPr>
          <p:nvPr/>
        </p:nvCxnSpPr>
        <p:spPr>
          <a:xfrm flipH="1" flipV="1">
            <a:off x="8284878" y="2253645"/>
            <a:ext cx="793175" cy="3179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0" name="Rounded Rectangle 299"/>
          <p:cNvSpPr/>
          <p:nvPr/>
        </p:nvSpPr>
        <p:spPr>
          <a:xfrm>
            <a:off x="10730738" y="829416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Oval 300"/>
          <p:cNvSpPr/>
          <p:nvPr/>
        </p:nvSpPr>
        <p:spPr>
          <a:xfrm>
            <a:off x="10744570" y="928420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Oval 301"/>
          <p:cNvSpPr/>
          <p:nvPr/>
        </p:nvSpPr>
        <p:spPr>
          <a:xfrm>
            <a:off x="10744570" y="1254395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Oval 302"/>
          <p:cNvSpPr/>
          <p:nvPr/>
        </p:nvSpPr>
        <p:spPr>
          <a:xfrm>
            <a:off x="10744570" y="1638407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Oval 303"/>
          <p:cNvSpPr/>
          <p:nvPr/>
        </p:nvSpPr>
        <p:spPr>
          <a:xfrm>
            <a:off x="10744571" y="1956285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5" name="Straight Arrow Connector 304"/>
          <p:cNvCxnSpPr/>
          <p:nvPr/>
        </p:nvCxnSpPr>
        <p:spPr>
          <a:xfrm flipV="1">
            <a:off x="10826163" y="2273590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06" name="Straight Arrow Connector 305"/>
          <p:cNvCxnSpPr>
            <a:stCxn id="113" idx="0"/>
            <a:endCxn id="300" idx="2"/>
          </p:cNvCxnSpPr>
          <p:nvPr/>
        </p:nvCxnSpPr>
        <p:spPr>
          <a:xfrm flipV="1">
            <a:off x="10288264" y="2260555"/>
            <a:ext cx="578431" cy="2972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09" name="Straight Arrow Connector 308"/>
          <p:cNvCxnSpPr>
            <a:stCxn id="269" idx="0"/>
            <a:endCxn id="300" idx="2"/>
          </p:cNvCxnSpPr>
          <p:nvPr/>
        </p:nvCxnSpPr>
        <p:spPr>
          <a:xfrm flipH="1" flipV="1">
            <a:off x="10866695" y="2260555"/>
            <a:ext cx="487668" cy="2972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810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865376" y="4071080"/>
            <a:ext cx="300037" cy="1477328"/>
            <a:chOff x="1865376" y="4071080"/>
            <a:chExt cx="300037" cy="1477328"/>
          </a:xfrm>
        </p:grpSpPr>
        <p:sp>
          <p:nvSpPr>
            <p:cNvPr id="5" name="Rounded Rectangle 4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2"/>
                  </a:solidFill>
                </a:rPr>
                <a:t>0</a:t>
              </a:r>
              <a:endParaRPr lang="en-US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067907" y="4071080"/>
            <a:ext cx="300037" cy="1477328"/>
            <a:chOff x="1865376" y="4071080"/>
            <a:chExt cx="300037" cy="1477328"/>
          </a:xfrm>
        </p:grpSpPr>
        <p:sp>
          <p:nvSpPr>
            <p:cNvPr id="8" name="Rounded Rectangle 7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1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0</a:t>
              </a:r>
              <a:endParaRPr lang="en-US" altLang="zh-CN" dirty="0" smtClean="0">
                <a:solidFill>
                  <a:schemeClr val="accent1"/>
                </a:solidFill>
              </a:endParaRP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1</a:t>
              </a:r>
              <a:endParaRPr lang="en-US" altLang="zh-CN" dirty="0" smtClean="0">
                <a:solidFill>
                  <a:schemeClr val="accent1"/>
                </a:solidFill>
              </a:endParaRPr>
            </a:p>
            <a:p>
              <a:r>
                <a:rPr lang="en-US" altLang="zh-CN" dirty="0" smtClean="0">
                  <a:solidFill>
                    <a:schemeClr val="accent1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0</a:t>
              </a:r>
              <a:endParaRPr lang="en-US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270439" y="4071080"/>
            <a:ext cx="300037" cy="1477328"/>
            <a:chOff x="1865376" y="4071080"/>
            <a:chExt cx="300037" cy="1477328"/>
          </a:xfrm>
        </p:grpSpPr>
        <p:sp>
          <p:nvSpPr>
            <p:cNvPr id="11" name="Rounded Rectangle 10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1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dirty="0">
                <a:solidFill>
                  <a:srgbClr val="00B050"/>
                </a:solidFill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865376" y="5548408"/>
            <a:ext cx="2913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</a:t>
            </a:r>
            <a:r>
              <a:rPr lang="zh-CN" altLang="en-US" dirty="0" smtClean="0"/>
              <a:t>                  </a:t>
            </a:r>
            <a:r>
              <a:rPr lang="en-US" altLang="zh-CN" dirty="0" smtClean="0"/>
              <a:t>cute</a:t>
            </a:r>
            <a:r>
              <a:rPr lang="zh-CN" altLang="en-US" dirty="0" smtClean="0"/>
              <a:t>                 </a:t>
            </a:r>
            <a:r>
              <a:rPr lang="en-US" altLang="zh-CN" dirty="0" smtClean="0"/>
              <a:t>cat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1879664" y="2348091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893496" y="2418520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893496" y="274449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1893496" y="3098723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893497" y="344638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3104083" y="2313029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3117915" y="2383458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3117915" y="2709433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3117915" y="3063661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3117916" y="3411323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4313303" y="2318307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4327135" y="2417311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327135" y="2743286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4327135" y="3127298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4327136" y="3445176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2165413" y="2744495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3410808" y="2744495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3382232" y="3307454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2164957" y="3307454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6" idx="0"/>
            <a:endCxn id="18" idx="2"/>
          </p:cNvCxnSpPr>
          <p:nvPr/>
        </p:nvCxnSpPr>
        <p:spPr>
          <a:xfrm flipV="1">
            <a:off x="2015395" y="3779230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V="1">
            <a:off x="4408728" y="3762481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V="1">
            <a:off x="3216509" y="3751839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/>
          <p:cNvSpPr/>
          <p:nvPr/>
        </p:nvSpPr>
        <p:spPr>
          <a:xfrm>
            <a:off x="3061928" y="4071080"/>
            <a:ext cx="300037" cy="1477328"/>
          </a:xfrm>
          <a:prstGeom prst="round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166477" y="4625078"/>
            <a:ext cx="1659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One-hot</a:t>
            </a:r>
            <a:r>
              <a:rPr lang="zh-CN" altLang="en-US" dirty="0" smtClean="0"/>
              <a:t> </a:t>
            </a:r>
            <a:r>
              <a:rPr lang="en-US" altLang="zh-CN" dirty="0" smtClean="0"/>
              <a:t>lookup</a:t>
            </a:r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214570" y="2879862"/>
            <a:ext cx="1383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BiLSTM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layer</a:t>
            </a:r>
            <a:endParaRPr lang="en-US" dirty="0"/>
          </a:p>
        </p:txBody>
      </p:sp>
      <p:grpSp>
        <p:nvGrpSpPr>
          <p:cNvPr id="72" name="Group 71"/>
          <p:cNvGrpSpPr/>
          <p:nvPr/>
        </p:nvGrpSpPr>
        <p:grpSpPr>
          <a:xfrm>
            <a:off x="6611445" y="4920159"/>
            <a:ext cx="300037" cy="1477328"/>
            <a:chOff x="1865376" y="4071080"/>
            <a:chExt cx="300037" cy="1477328"/>
          </a:xfrm>
        </p:grpSpPr>
        <p:sp>
          <p:nvSpPr>
            <p:cNvPr id="73" name="Rounded Rectangle 72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2"/>
                  </a:solidFill>
                </a:rPr>
                <a:t>0</a:t>
              </a:r>
              <a:endParaRPr lang="en-US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75" name="Rounded Rectangle 74"/>
          <p:cNvSpPr/>
          <p:nvPr/>
        </p:nvSpPr>
        <p:spPr>
          <a:xfrm>
            <a:off x="6625733" y="3197170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/>
        </p:nvSpPr>
        <p:spPr>
          <a:xfrm>
            <a:off x="6639565" y="3267599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6639565" y="3593574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6639565" y="3947802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6639566" y="4295464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0" name="Straight Arrow Connector 79"/>
          <p:cNvCxnSpPr>
            <a:stCxn id="165" idx="0"/>
            <a:endCxn id="177" idx="2"/>
          </p:cNvCxnSpPr>
          <p:nvPr/>
        </p:nvCxnSpPr>
        <p:spPr>
          <a:xfrm flipV="1">
            <a:off x="6761464" y="4628309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81" name="Group 80"/>
          <p:cNvGrpSpPr/>
          <p:nvPr/>
        </p:nvGrpSpPr>
        <p:grpSpPr>
          <a:xfrm>
            <a:off x="7807997" y="3162108"/>
            <a:ext cx="551069" cy="3235379"/>
            <a:chOff x="7350798" y="2552509"/>
            <a:chExt cx="551069" cy="3235379"/>
          </a:xfrm>
        </p:grpSpPr>
        <p:grpSp>
          <p:nvGrpSpPr>
            <p:cNvPr id="82" name="Group 81"/>
            <p:cNvGrpSpPr/>
            <p:nvPr/>
          </p:nvGrpSpPr>
          <p:grpSpPr>
            <a:xfrm>
              <a:off x="7350798" y="2552509"/>
              <a:ext cx="314068" cy="3235379"/>
              <a:chOff x="7350798" y="2552509"/>
              <a:chExt cx="314068" cy="3235379"/>
            </a:xfrm>
          </p:grpSpPr>
          <p:grpSp>
            <p:nvGrpSpPr>
              <p:cNvPr id="85" name="Group 84"/>
              <p:cNvGrpSpPr/>
              <p:nvPr/>
            </p:nvGrpSpPr>
            <p:grpSpPr>
              <a:xfrm>
                <a:off x="7356777" y="4310560"/>
                <a:ext cx="300037" cy="1477328"/>
                <a:chOff x="1865376" y="4071080"/>
                <a:chExt cx="300037" cy="1477328"/>
              </a:xfrm>
            </p:grpSpPr>
            <p:sp>
              <p:nvSpPr>
                <p:cNvPr id="93" name="Rounded Rectangle 92"/>
                <p:cNvSpPr/>
                <p:nvPr/>
              </p:nvSpPr>
              <p:spPr>
                <a:xfrm>
                  <a:off x="1865376" y="4071080"/>
                  <a:ext cx="300037" cy="1477328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4" name="TextBox 93"/>
                <p:cNvSpPr txBox="1"/>
                <p:nvPr/>
              </p:nvSpPr>
              <p:spPr>
                <a:xfrm>
                  <a:off x="1865376" y="4071080"/>
                  <a:ext cx="300037" cy="147732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1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dirty="0">
                    <a:solidFill>
                      <a:schemeClr val="accent1"/>
                    </a:solidFill>
                  </a:endParaRPr>
                </a:p>
              </p:txBody>
            </p:sp>
          </p:grpSp>
          <p:sp>
            <p:nvSpPr>
              <p:cNvPr id="86" name="Rounded Rectangle 85"/>
              <p:cNvSpPr/>
              <p:nvPr/>
            </p:nvSpPr>
            <p:spPr>
              <a:xfrm>
                <a:off x="7392953" y="2552509"/>
                <a:ext cx="271913" cy="1431139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Oval 86"/>
              <p:cNvSpPr/>
              <p:nvPr/>
            </p:nvSpPr>
            <p:spPr>
              <a:xfrm>
                <a:off x="7406785" y="2622938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Oval 87"/>
              <p:cNvSpPr/>
              <p:nvPr/>
            </p:nvSpPr>
            <p:spPr>
              <a:xfrm>
                <a:off x="7406785" y="294891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/>
              <p:cNvSpPr/>
              <p:nvPr/>
            </p:nvSpPr>
            <p:spPr>
              <a:xfrm>
                <a:off x="7406785" y="3303141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Oval 89"/>
              <p:cNvSpPr/>
              <p:nvPr/>
            </p:nvSpPr>
            <p:spPr>
              <a:xfrm>
                <a:off x="7406786" y="365080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1" name="Straight Arrow Connector 90"/>
              <p:cNvCxnSpPr/>
              <p:nvPr/>
            </p:nvCxnSpPr>
            <p:spPr>
              <a:xfrm flipV="1">
                <a:off x="7505379" y="4025185"/>
                <a:ext cx="226" cy="2918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2" name="Rounded Rectangle 91"/>
              <p:cNvSpPr/>
              <p:nvPr/>
            </p:nvSpPr>
            <p:spPr>
              <a:xfrm>
                <a:off x="7350798" y="4310560"/>
                <a:ext cx="300037" cy="1477328"/>
              </a:xfrm>
              <a:prstGeom prst="roundRect">
                <a:avLst/>
              </a:prstGeom>
              <a:noFill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83" name="Straight Arrow Connector 82"/>
            <p:cNvCxnSpPr/>
            <p:nvPr/>
          </p:nvCxnSpPr>
          <p:spPr>
            <a:xfrm>
              <a:off x="7664866" y="2948388"/>
              <a:ext cx="2370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/>
            <p:nvPr/>
          </p:nvCxnSpPr>
          <p:spPr>
            <a:xfrm flipH="1">
              <a:off x="7650579" y="3533219"/>
              <a:ext cx="2374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oup 94"/>
          <p:cNvGrpSpPr/>
          <p:nvPr/>
        </p:nvGrpSpPr>
        <p:grpSpPr>
          <a:xfrm>
            <a:off x="8341612" y="3162108"/>
            <a:ext cx="551069" cy="3235379"/>
            <a:chOff x="7350798" y="2552509"/>
            <a:chExt cx="551069" cy="3235379"/>
          </a:xfrm>
        </p:grpSpPr>
        <p:grpSp>
          <p:nvGrpSpPr>
            <p:cNvPr id="96" name="Group 95"/>
            <p:cNvGrpSpPr/>
            <p:nvPr/>
          </p:nvGrpSpPr>
          <p:grpSpPr>
            <a:xfrm>
              <a:off x="7350798" y="2552509"/>
              <a:ext cx="314068" cy="3235379"/>
              <a:chOff x="7350798" y="2552509"/>
              <a:chExt cx="314068" cy="3235379"/>
            </a:xfrm>
          </p:grpSpPr>
          <p:grpSp>
            <p:nvGrpSpPr>
              <p:cNvPr id="99" name="Group 98"/>
              <p:cNvGrpSpPr/>
              <p:nvPr/>
            </p:nvGrpSpPr>
            <p:grpSpPr>
              <a:xfrm>
                <a:off x="7356777" y="4310560"/>
                <a:ext cx="300037" cy="1477328"/>
                <a:chOff x="1865376" y="4071080"/>
                <a:chExt cx="300037" cy="1477328"/>
              </a:xfrm>
            </p:grpSpPr>
            <p:sp>
              <p:nvSpPr>
                <p:cNvPr id="107" name="Rounded Rectangle 106"/>
                <p:cNvSpPr/>
                <p:nvPr/>
              </p:nvSpPr>
              <p:spPr>
                <a:xfrm>
                  <a:off x="1865376" y="4071080"/>
                  <a:ext cx="300037" cy="1477328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TextBox 107"/>
                <p:cNvSpPr txBox="1"/>
                <p:nvPr/>
              </p:nvSpPr>
              <p:spPr>
                <a:xfrm>
                  <a:off x="1865376" y="4071080"/>
                  <a:ext cx="300037" cy="147732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1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dirty="0">
                    <a:solidFill>
                      <a:schemeClr val="accent1"/>
                    </a:solidFill>
                  </a:endParaRPr>
                </a:p>
              </p:txBody>
            </p:sp>
          </p:grpSp>
          <p:sp>
            <p:nvSpPr>
              <p:cNvPr id="100" name="Rounded Rectangle 99"/>
              <p:cNvSpPr/>
              <p:nvPr/>
            </p:nvSpPr>
            <p:spPr>
              <a:xfrm>
                <a:off x="7392953" y="2552509"/>
                <a:ext cx="271913" cy="1431139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Oval 100"/>
              <p:cNvSpPr/>
              <p:nvPr/>
            </p:nvSpPr>
            <p:spPr>
              <a:xfrm>
                <a:off x="7406785" y="2622938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7406785" y="294891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Oval 102"/>
              <p:cNvSpPr/>
              <p:nvPr/>
            </p:nvSpPr>
            <p:spPr>
              <a:xfrm>
                <a:off x="7406785" y="3303141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Oval 103"/>
              <p:cNvSpPr/>
              <p:nvPr/>
            </p:nvSpPr>
            <p:spPr>
              <a:xfrm>
                <a:off x="7406786" y="365080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5" name="Straight Arrow Connector 104"/>
              <p:cNvCxnSpPr/>
              <p:nvPr/>
            </p:nvCxnSpPr>
            <p:spPr>
              <a:xfrm flipV="1">
                <a:off x="7505379" y="4025185"/>
                <a:ext cx="226" cy="2918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" name="Rounded Rectangle 105"/>
              <p:cNvSpPr/>
              <p:nvPr/>
            </p:nvSpPr>
            <p:spPr>
              <a:xfrm>
                <a:off x="7350798" y="4310560"/>
                <a:ext cx="300037" cy="1477328"/>
              </a:xfrm>
              <a:prstGeom prst="roundRect">
                <a:avLst/>
              </a:prstGeom>
              <a:noFill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7" name="Straight Arrow Connector 96"/>
            <p:cNvCxnSpPr/>
            <p:nvPr/>
          </p:nvCxnSpPr>
          <p:spPr>
            <a:xfrm>
              <a:off x="7664866" y="2948388"/>
              <a:ext cx="2370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/>
            <p:nvPr/>
          </p:nvCxnSpPr>
          <p:spPr>
            <a:xfrm flipH="1">
              <a:off x="7650579" y="3533219"/>
              <a:ext cx="2374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9" name="Group 108"/>
          <p:cNvGrpSpPr/>
          <p:nvPr/>
        </p:nvGrpSpPr>
        <p:grpSpPr>
          <a:xfrm>
            <a:off x="8848598" y="3171579"/>
            <a:ext cx="551069" cy="3235379"/>
            <a:chOff x="7350798" y="2552509"/>
            <a:chExt cx="551069" cy="3235379"/>
          </a:xfrm>
        </p:grpSpPr>
        <p:grpSp>
          <p:nvGrpSpPr>
            <p:cNvPr id="110" name="Group 109"/>
            <p:cNvGrpSpPr/>
            <p:nvPr/>
          </p:nvGrpSpPr>
          <p:grpSpPr>
            <a:xfrm>
              <a:off x="7350798" y="2552509"/>
              <a:ext cx="314068" cy="3235379"/>
              <a:chOff x="7350798" y="2552509"/>
              <a:chExt cx="314068" cy="3235379"/>
            </a:xfrm>
          </p:grpSpPr>
          <p:grpSp>
            <p:nvGrpSpPr>
              <p:cNvPr id="113" name="Group 112"/>
              <p:cNvGrpSpPr/>
              <p:nvPr/>
            </p:nvGrpSpPr>
            <p:grpSpPr>
              <a:xfrm>
                <a:off x="7356777" y="4310560"/>
                <a:ext cx="300037" cy="1477328"/>
                <a:chOff x="1865376" y="4071080"/>
                <a:chExt cx="300037" cy="1477328"/>
              </a:xfrm>
            </p:grpSpPr>
            <p:sp>
              <p:nvSpPr>
                <p:cNvPr id="121" name="Rounded Rectangle 120"/>
                <p:cNvSpPr/>
                <p:nvPr/>
              </p:nvSpPr>
              <p:spPr>
                <a:xfrm>
                  <a:off x="1865376" y="4071080"/>
                  <a:ext cx="300037" cy="1477328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2" name="TextBox 121"/>
                <p:cNvSpPr txBox="1"/>
                <p:nvPr/>
              </p:nvSpPr>
              <p:spPr>
                <a:xfrm>
                  <a:off x="1865376" y="4071080"/>
                  <a:ext cx="300037" cy="147732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1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dirty="0">
                    <a:solidFill>
                      <a:schemeClr val="accent1"/>
                    </a:solidFill>
                  </a:endParaRPr>
                </a:p>
              </p:txBody>
            </p:sp>
          </p:grpSp>
          <p:sp>
            <p:nvSpPr>
              <p:cNvPr id="114" name="Rounded Rectangle 113"/>
              <p:cNvSpPr/>
              <p:nvPr/>
            </p:nvSpPr>
            <p:spPr>
              <a:xfrm>
                <a:off x="7392953" y="2552509"/>
                <a:ext cx="271913" cy="1431139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Oval 114"/>
              <p:cNvSpPr/>
              <p:nvPr/>
            </p:nvSpPr>
            <p:spPr>
              <a:xfrm>
                <a:off x="7406785" y="2622938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Oval 115"/>
              <p:cNvSpPr/>
              <p:nvPr/>
            </p:nvSpPr>
            <p:spPr>
              <a:xfrm>
                <a:off x="7406785" y="294891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Oval 116"/>
              <p:cNvSpPr/>
              <p:nvPr/>
            </p:nvSpPr>
            <p:spPr>
              <a:xfrm>
                <a:off x="7406785" y="3303141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Oval 117"/>
              <p:cNvSpPr/>
              <p:nvPr/>
            </p:nvSpPr>
            <p:spPr>
              <a:xfrm>
                <a:off x="7406786" y="365080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9" name="Straight Arrow Connector 118"/>
              <p:cNvCxnSpPr/>
              <p:nvPr/>
            </p:nvCxnSpPr>
            <p:spPr>
              <a:xfrm flipV="1">
                <a:off x="7505379" y="4025185"/>
                <a:ext cx="226" cy="2918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0" name="Rounded Rectangle 119"/>
              <p:cNvSpPr/>
              <p:nvPr/>
            </p:nvSpPr>
            <p:spPr>
              <a:xfrm>
                <a:off x="7350798" y="4310560"/>
                <a:ext cx="300037" cy="1477328"/>
              </a:xfrm>
              <a:prstGeom prst="roundRect">
                <a:avLst/>
              </a:prstGeom>
              <a:noFill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1" name="Straight Arrow Connector 110"/>
            <p:cNvCxnSpPr/>
            <p:nvPr/>
          </p:nvCxnSpPr>
          <p:spPr>
            <a:xfrm>
              <a:off x="7664866" y="2948388"/>
              <a:ext cx="2370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 flipH="1">
              <a:off x="7650579" y="3533219"/>
              <a:ext cx="2374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3" name="Group 122"/>
          <p:cNvGrpSpPr/>
          <p:nvPr/>
        </p:nvGrpSpPr>
        <p:grpSpPr>
          <a:xfrm>
            <a:off x="9357140" y="3181241"/>
            <a:ext cx="314068" cy="3235379"/>
            <a:chOff x="7350798" y="2552509"/>
            <a:chExt cx="314068" cy="3235379"/>
          </a:xfrm>
        </p:grpSpPr>
        <p:grpSp>
          <p:nvGrpSpPr>
            <p:cNvPr id="124" name="Group 123"/>
            <p:cNvGrpSpPr/>
            <p:nvPr/>
          </p:nvGrpSpPr>
          <p:grpSpPr>
            <a:xfrm>
              <a:off x="7356777" y="4310560"/>
              <a:ext cx="300037" cy="1477328"/>
              <a:chOff x="1865376" y="4071080"/>
              <a:chExt cx="300037" cy="1477328"/>
            </a:xfrm>
          </p:grpSpPr>
          <p:sp>
            <p:nvSpPr>
              <p:cNvPr id="132" name="Rounded Rectangle 131"/>
              <p:cNvSpPr/>
              <p:nvPr/>
            </p:nvSpPr>
            <p:spPr>
              <a:xfrm>
                <a:off x="1865376" y="4071080"/>
                <a:ext cx="300037" cy="1477328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TextBox 132"/>
              <p:cNvSpPr txBox="1"/>
              <p:nvPr/>
            </p:nvSpPr>
            <p:spPr>
              <a:xfrm>
                <a:off x="1865376" y="4071080"/>
                <a:ext cx="300037" cy="147732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chemeClr val="accent1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chemeClr val="accent1"/>
                    </a:solidFill>
                  </a:rPr>
                  <a:t>0</a:t>
                </a:r>
                <a:endParaRPr lang="en-US" altLang="zh-CN" dirty="0" smtClean="0">
                  <a:solidFill>
                    <a:schemeClr val="accent1"/>
                  </a:solidFill>
                </a:endParaRPr>
              </a:p>
              <a:p>
                <a:r>
                  <a:rPr lang="en-US" altLang="zh-CN" dirty="0">
                    <a:solidFill>
                      <a:schemeClr val="accent1"/>
                    </a:solidFill>
                  </a:rPr>
                  <a:t>1</a:t>
                </a:r>
                <a:endParaRPr lang="en-US" altLang="zh-CN" dirty="0" smtClean="0">
                  <a:solidFill>
                    <a:schemeClr val="accent1"/>
                  </a:solidFill>
                </a:endParaRPr>
              </a:p>
              <a:p>
                <a:r>
                  <a:rPr lang="en-US" altLang="zh-CN" dirty="0" smtClean="0">
                    <a:solidFill>
                      <a:schemeClr val="accent1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chemeClr val="accent1"/>
                    </a:solidFill>
                  </a:rPr>
                  <a:t>0</a:t>
                </a:r>
                <a:endParaRPr lang="en-US" dirty="0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125" name="Rounded Rectangle 124"/>
            <p:cNvSpPr/>
            <p:nvPr/>
          </p:nvSpPr>
          <p:spPr>
            <a:xfrm>
              <a:off x="7392953" y="2552509"/>
              <a:ext cx="271913" cy="1431139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7406785" y="2622938"/>
              <a:ext cx="243793" cy="2437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/>
            <p:cNvSpPr/>
            <p:nvPr/>
          </p:nvSpPr>
          <p:spPr>
            <a:xfrm>
              <a:off x="7406785" y="2948913"/>
              <a:ext cx="243793" cy="2437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/>
            <p:cNvSpPr/>
            <p:nvPr/>
          </p:nvSpPr>
          <p:spPr>
            <a:xfrm>
              <a:off x="7406785" y="3303141"/>
              <a:ext cx="243793" cy="2437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/>
            <p:cNvSpPr/>
            <p:nvPr/>
          </p:nvSpPr>
          <p:spPr>
            <a:xfrm>
              <a:off x="7406786" y="3650803"/>
              <a:ext cx="243793" cy="2437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Arrow Connector 129"/>
            <p:cNvCxnSpPr/>
            <p:nvPr/>
          </p:nvCxnSpPr>
          <p:spPr>
            <a:xfrm flipV="1">
              <a:off x="7505379" y="4025185"/>
              <a:ext cx="226" cy="2918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Rounded Rectangle 130"/>
            <p:cNvSpPr/>
            <p:nvPr/>
          </p:nvSpPr>
          <p:spPr>
            <a:xfrm>
              <a:off x="7350798" y="4310560"/>
              <a:ext cx="300037" cy="1477328"/>
            </a:xfrm>
            <a:prstGeom prst="roundRect">
              <a:avLst/>
            </a:prstGeom>
            <a:no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4" name="TextBox 133"/>
          <p:cNvSpPr txBox="1"/>
          <p:nvPr/>
        </p:nvSpPr>
        <p:spPr>
          <a:xfrm>
            <a:off x="6611445" y="6414166"/>
            <a:ext cx="5352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</a:t>
            </a:r>
            <a:r>
              <a:rPr lang="zh-CN" altLang="en-US" dirty="0" smtClean="0"/>
              <a:t>                    </a:t>
            </a:r>
            <a:r>
              <a:rPr lang="en-US" altLang="zh-CN" dirty="0" smtClean="0"/>
              <a:t>c</a:t>
            </a:r>
            <a:r>
              <a:rPr lang="zh-CN" altLang="en-US" dirty="0" smtClean="0"/>
              <a:t>         </a:t>
            </a:r>
            <a:r>
              <a:rPr lang="en-US" altLang="zh-CN" dirty="0" smtClean="0"/>
              <a:t>u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t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e</a:t>
            </a:r>
            <a:r>
              <a:rPr lang="zh-CN" altLang="en-US" dirty="0" smtClean="0"/>
              <a:t>                     </a:t>
            </a:r>
            <a:r>
              <a:rPr lang="en-US" altLang="zh-CN" dirty="0" smtClean="0"/>
              <a:t>c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a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t</a:t>
            </a:r>
            <a:endParaRPr lang="en-US" dirty="0"/>
          </a:p>
        </p:txBody>
      </p:sp>
      <p:grpSp>
        <p:nvGrpSpPr>
          <p:cNvPr id="135" name="Group 134"/>
          <p:cNvGrpSpPr/>
          <p:nvPr/>
        </p:nvGrpSpPr>
        <p:grpSpPr>
          <a:xfrm>
            <a:off x="10566642" y="3167386"/>
            <a:ext cx="573659" cy="3230101"/>
            <a:chOff x="10667509" y="2557787"/>
            <a:chExt cx="573659" cy="3230101"/>
          </a:xfrm>
        </p:grpSpPr>
        <p:grpSp>
          <p:nvGrpSpPr>
            <p:cNvPr id="136" name="Group 135"/>
            <p:cNvGrpSpPr/>
            <p:nvPr/>
          </p:nvGrpSpPr>
          <p:grpSpPr>
            <a:xfrm>
              <a:off x="10667509" y="4310560"/>
              <a:ext cx="300037" cy="1477328"/>
              <a:chOff x="1865376" y="4071080"/>
              <a:chExt cx="300037" cy="1477328"/>
            </a:xfrm>
          </p:grpSpPr>
          <p:sp>
            <p:nvSpPr>
              <p:cNvPr id="145" name="Rounded Rectangle 144"/>
              <p:cNvSpPr/>
              <p:nvPr/>
            </p:nvSpPr>
            <p:spPr>
              <a:xfrm>
                <a:off x="1865376" y="4071080"/>
                <a:ext cx="300037" cy="1477328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extBox 145"/>
              <p:cNvSpPr txBox="1"/>
              <p:nvPr/>
            </p:nvSpPr>
            <p:spPr>
              <a:xfrm>
                <a:off x="1865376" y="4071080"/>
                <a:ext cx="300037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1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dirty="0">
                  <a:solidFill>
                    <a:srgbClr val="00B050"/>
                  </a:solidFill>
                </a:endParaRPr>
              </a:p>
            </p:txBody>
          </p:sp>
        </p:grpSp>
        <p:sp>
          <p:nvSpPr>
            <p:cNvPr id="137" name="Rounded Rectangle 136"/>
            <p:cNvSpPr/>
            <p:nvPr/>
          </p:nvSpPr>
          <p:spPr>
            <a:xfrm>
              <a:off x="10710373" y="2557787"/>
              <a:ext cx="271913" cy="1431139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/>
            <p:cNvSpPr/>
            <p:nvPr/>
          </p:nvSpPr>
          <p:spPr>
            <a:xfrm>
              <a:off x="10724205" y="2656791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/>
            <p:cNvSpPr/>
            <p:nvPr/>
          </p:nvSpPr>
          <p:spPr>
            <a:xfrm>
              <a:off x="10724205" y="298276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/>
            <p:cNvSpPr/>
            <p:nvPr/>
          </p:nvSpPr>
          <p:spPr>
            <a:xfrm>
              <a:off x="10724205" y="3366778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/>
            <p:cNvSpPr/>
            <p:nvPr/>
          </p:nvSpPr>
          <p:spPr>
            <a:xfrm>
              <a:off x="10724206" y="368465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2" name="Straight Arrow Connector 141"/>
            <p:cNvCxnSpPr/>
            <p:nvPr/>
          </p:nvCxnSpPr>
          <p:spPr>
            <a:xfrm flipV="1">
              <a:off x="10805798" y="4001961"/>
              <a:ext cx="226" cy="29185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3" name="Straight Arrow Connector 142"/>
            <p:cNvCxnSpPr/>
            <p:nvPr/>
          </p:nvCxnSpPr>
          <p:spPr>
            <a:xfrm>
              <a:off x="11004167" y="2983259"/>
              <a:ext cx="237001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Arrow Connector 143"/>
            <p:cNvCxnSpPr/>
            <p:nvPr/>
          </p:nvCxnSpPr>
          <p:spPr>
            <a:xfrm flipH="1">
              <a:off x="10989880" y="3568090"/>
              <a:ext cx="237456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7" name="Group 146"/>
          <p:cNvGrpSpPr/>
          <p:nvPr/>
        </p:nvGrpSpPr>
        <p:grpSpPr>
          <a:xfrm>
            <a:off x="11113119" y="3181241"/>
            <a:ext cx="573659" cy="3230101"/>
            <a:chOff x="10667509" y="2557787"/>
            <a:chExt cx="573659" cy="3230101"/>
          </a:xfrm>
        </p:grpSpPr>
        <p:grpSp>
          <p:nvGrpSpPr>
            <p:cNvPr id="148" name="Group 147"/>
            <p:cNvGrpSpPr/>
            <p:nvPr/>
          </p:nvGrpSpPr>
          <p:grpSpPr>
            <a:xfrm>
              <a:off x="10667509" y="4310560"/>
              <a:ext cx="300037" cy="1477328"/>
              <a:chOff x="1865376" y="4071080"/>
              <a:chExt cx="300037" cy="1477328"/>
            </a:xfrm>
          </p:grpSpPr>
          <p:sp>
            <p:nvSpPr>
              <p:cNvPr id="157" name="Rounded Rectangle 156"/>
              <p:cNvSpPr/>
              <p:nvPr/>
            </p:nvSpPr>
            <p:spPr>
              <a:xfrm>
                <a:off x="1865376" y="4071080"/>
                <a:ext cx="300037" cy="1477328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TextBox 157"/>
              <p:cNvSpPr txBox="1"/>
              <p:nvPr/>
            </p:nvSpPr>
            <p:spPr>
              <a:xfrm>
                <a:off x="1865376" y="4071080"/>
                <a:ext cx="300037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1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dirty="0">
                  <a:solidFill>
                    <a:srgbClr val="00B050"/>
                  </a:solidFill>
                </a:endParaRPr>
              </a:p>
            </p:txBody>
          </p:sp>
        </p:grpSp>
        <p:sp>
          <p:nvSpPr>
            <p:cNvPr id="149" name="Rounded Rectangle 148"/>
            <p:cNvSpPr/>
            <p:nvPr/>
          </p:nvSpPr>
          <p:spPr>
            <a:xfrm>
              <a:off x="10710373" y="2557787"/>
              <a:ext cx="271913" cy="1431139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/>
            <p:cNvSpPr/>
            <p:nvPr/>
          </p:nvSpPr>
          <p:spPr>
            <a:xfrm>
              <a:off x="10724205" y="2656791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/>
            <p:cNvSpPr/>
            <p:nvPr/>
          </p:nvSpPr>
          <p:spPr>
            <a:xfrm>
              <a:off x="10724205" y="298276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10724205" y="3366778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10724206" y="368465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4" name="Straight Arrow Connector 153"/>
            <p:cNvCxnSpPr/>
            <p:nvPr/>
          </p:nvCxnSpPr>
          <p:spPr>
            <a:xfrm flipV="1">
              <a:off x="10805798" y="4001961"/>
              <a:ext cx="226" cy="29185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55" name="Straight Arrow Connector 154"/>
            <p:cNvCxnSpPr/>
            <p:nvPr/>
          </p:nvCxnSpPr>
          <p:spPr>
            <a:xfrm>
              <a:off x="11004167" y="2983259"/>
              <a:ext cx="237001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 flipH="1">
              <a:off x="10989880" y="3568090"/>
              <a:ext cx="237456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9" name="Group 158"/>
          <p:cNvGrpSpPr/>
          <p:nvPr/>
        </p:nvGrpSpPr>
        <p:grpSpPr>
          <a:xfrm>
            <a:off x="11632741" y="3167386"/>
            <a:ext cx="314777" cy="3230101"/>
            <a:chOff x="10667509" y="2557787"/>
            <a:chExt cx="314777" cy="3230101"/>
          </a:xfrm>
        </p:grpSpPr>
        <p:grpSp>
          <p:nvGrpSpPr>
            <p:cNvPr id="160" name="Group 159"/>
            <p:cNvGrpSpPr/>
            <p:nvPr/>
          </p:nvGrpSpPr>
          <p:grpSpPr>
            <a:xfrm>
              <a:off x="10667509" y="4310560"/>
              <a:ext cx="300037" cy="1477328"/>
              <a:chOff x="1865376" y="4071080"/>
              <a:chExt cx="300037" cy="1477328"/>
            </a:xfrm>
          </p:grpSpPr>
          <p:sp>
            <p:nvSpPr>
              <p:cNvPr id="167" name="Rounded Rectangle 166"/>
              <p:cNvSpPr/>
              <p:nvPr/>
            </p:nvSpPr>
            <p:spPr>
              <a:xfrm>
                <a:off x="1865376" y="4071080"/>
                <a:ext cx="300037" cy="1477328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TextBox 167"/>
              <p:cNvSpPr txBox="1"/>
              <p:nvPr/>
            </p:nvSpPr>
            <p:spPr>
              <a:xfrm>
                <a:off x="1865376" y="4071080"/>
                <a:ext cx="300037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1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dirty="0">
                  <a:solidFill>
                    <a:srgbClr val="00B050"/>
                  </a:solidFill>
                </a:endParaRPr>
              </a:p>
            </p:txBody>
          </p:sp>
        </p:grpSp>
        <p:sp>
          <p:nvSpPr>
            <p:cNvPr id="161" name="Rounded Rectangle 160"/>
            <p:cNvSpPr/>
            <p:nvPr/>
          </p:nvSpPr>
          <p:spPr>
            <a:xfrm>
              <a:off x="10710373" y="2557787"/>
              <a:ext cx="271913" cy="1431139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/>
            <p:cNvSpPr/>
            <p:nvPr/>
          </p:nvSpPr>
          <p:spPr>
            <a:xfrm>
              <a:off x="10724205" y="2656791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/>
            <p:cNvSpPr/>
            <p:nvPr/>
          </p:nvSpPr>
          <p:spPr>
            <a:xfrm>
              <a:off x="10724205" y="298276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/>
            <p:cNvSpPr/>
            <p:nvPr/>
          </p:nvSpPr>
          <p:spPr>
            <a:xfrm>
              <a:off x="10724205" y="3366778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/>
            <p:cNvSpPr/>
            <p:nvPr/>
          </p:nvSpPr>
          <p:spPr>
            <a:xfrm>
              <a:off x="10724206" y="368465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6" name="Straight Arrow Connector 165"/>
            <p:cNvCxnSpPr/>
            <p:nvPr/>
          </p:nvCxnSpPr>
          <p:spPr>
            <a:xfrm flipV="1">
              <a:off x="10805798" y="4001961"/>
              <a:ext cx="226" cy="29185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169" name="Rounded Rectangle 168"/>
          <p:cNvSpPr/>
          <p:nvPr/>
        </p:nvSpPr>
        <p:spPr>
          <a:xfrm>
            <a:off x="6632659" y="1489593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/>
          <p:cNvSpPr/>
          <p:nvPr/>
        </p:nvSpPr>
        <p:spPr>
          <a:xfrm>
            <a:off x="6646491" y="1560022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/>
          <p:cNvSpPr/>
          <p:nvPr/>
        </p:nvSpPr>
        <p:spPr>
          <a:xfrm>
            <a:off x="6646491" y="1885997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/>
          <p:cNvSpPr/>
          <p:nvPr/>
        </p:nvSpPr>
        <p:spPr>
          <a:xfrm>
            <a:off x="6646491" y="224022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/>
          <p:cNvSpPr/>
          <p:nvPr/>
        </p:nvSpPr>
        <p:spPr>
          <a:xfrm>
            <a:off x="6646492" y="2587887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4" name="Straight Arrow Connector 173"/>
          <p:cNvCxnSpPr/>
          <p:nvPr/>
        </p:nvCxnSpPr>
        <p:spPr>
          <a:xfrm flipV="1">
            <a:off x="6768390" y="2920732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5" name="Rounded Rectangle 174"/>
          <p:cNvSpPr/>
          <p:nvPr/>
        </p:nvSpPr>
        <p:spPr>
          <a:xfrm>
            <a:off x="8606120" y="1432105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/>
          <p:cNvSpPr/>
          <p:nvPr/>
        </p:nvSpPr>
        <p:spPr>
          <a:xfrm>
            <a:off x="8619952" y="1502534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/>
          <p:cNvSpPr/>
          <p:nvPr/>
        </p:nvSpPr>
        <p:spPr>
          <a:xfrm>
            <a:off x="8619952" y="1828509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/>
          <p:cNvSpPr/>
          <p:nvPr/>
        </p:nvSpPr>
        <p:spPr>
          <a:xfrm>
            <a:off x="8619952" y="2182737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/>
          <p:cNvSpPr/>
          <p:nvPr/>
        </p:nvSpPr>
        <p:spPr>
          <a:xfrm>
            <a:off x="8619953" y="2530399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0" name="Straight Arrow Connector 179"/>
          <p:cNvCxnSpPr>
            <a:stCxn id="178" idx="0"/>
          </p:cNvCxnSpPr>
          <p:nvPr/>
        </p:nvCxnSpPr>
        <p:spPr>
          <a:xfrm flipV="1">
            <a:off x="7986109" y="2904781"/>
            <a:ext cx="732663" cy="257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/>
          <p:cNvCxnSpPr/>
          <p:nvPr/>
        </p:nvCxnSpPr>
        <p:spPr>
          <a:xfrm flipV="1">
            <a:off x="8519724" y="2838946"/>
            <a:ext cx="205673" cy="323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Arrow Connector 181"/>
          <p:cNvCxnSpPr/>
          <p:nvPr/>
        </p:nvCxnSpPr>
        <p:spPr>
          <a:xfrm flipH="1" flipV="1">
            <a:off x="8742077" y="2863244"/>
            <a:ext cx="284633" cy="308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/>
          <p:cNvCxnSpPr/>
          <p:nvPr/>
        </p:nvCxnSpPr>
        <p:spPr>
          <a:xfrm flipH="1" flipV="1">
            <a:off x="8742077" y="2863244"/>
            <a:ext cx="793175" cy="3179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Rounded Rectangle 183"/>
          <p:cNvSpPr/>
          <p:nvPr/>
        </p:nvSpPr>
        <p:spPr>
          <a:xfrm>
            <a:off x="11187937" y="1439015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Oval 184"/>
          <p:cNvSpPr/>
          <p:nvPr/>
        </p:nvSpPr>
        <p:spPr>
          <a:xfrm>
            <a:off x="11201769" y="1538019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Oval 185"/>
          <p:cNvSpPr/>
          <p:nvPr/>
        </p:nvSpPr>
        <p:spPr>
          <a:xfrm>
            <a:off x="11201769" y="1863994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Oval 186"/>
          <p:cNvSpPr/>
          <p:nvPr/>
        </p:nvSpPr>
        <p:spPr>
          <a:xfrm>
            <a:off x="11201769" y="2248006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Oval 187"/>
          <p:cNvSpPr/>
          <p:nvPr/>
        </p:nvSpPr>
        <p:spPr>
          <a:xfrm>
            <a:off x="11201770" y="2565884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9" name="Straight Arrow Connector 188"/>
          <p:cNvCxnSpPr/>
          <p:nvPr/>
        </p:nvCxnSpPr>
        <p:spPr>
          <a:xfrm flipV="1">
            <a:off x="11283362" y="2883189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90" name="Straight Arrow Connector 189"/>
          <p:cNvCxnSpPr>
            <a:stCxn id="183" idx="0"/>
          </p:cNvCxnSpPr>
          <p:nvPr/>
        </p:nvCxnSpPr>
        <p:spPr>
          <a:xfrm flipV="1">
            <a:off x="10745463" y="2870154"/>
            <a:ext cx="578431" cy="2972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91" name="Straight Arrow Connector 190"/>
          <p:cNvCxnSpPr/>
          <p:nvPr/>
        </p:nvCxnSpPr>
        <p:spPr>
          <a:xfrm flipH="1" flipV="1">
            <a:off x="11323894" y="2870154"/>
            <a:ext cx="487668" cy="2972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04" name="TextBox 203"/>
          <p:cNvSpPr txBox="1"/>
          <p:nvPr/>
        </p:nvSpPr>
        <p:spPr>
          <a:xfrm>
            <a:off x="5093779" y="3674775"/>
            <a:ext cx="1383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BiLSTM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layer</a:t>
            </a:r>
            <a:endParaRPr lang="en-US" dirty="0"/>
          </a:p>
        </p:txBody>
      </p:sp>
      <p:sp>
        <p:nvSpPr>
          <p:cNvPr id="205" name="TextBox 204"/>
          <p:cNvSpPr txBox="1"/>
          <p:nvPr/>
        </p:nvSpPr>
        <p:spPr>
          <a:xfrm>
            <a:off x="4935149" y="5372070"/>
            <a:ext cx="1659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One-hot</a:t>
            </a:r>
            <a:r>
              <a:rPr lang="zh-CN" altLang="en-US" dirty="0" smtClean="0"/>
              <a:t> </a:t>
            </a:r>
            <a:r>
              <a:rPr lang="en-US" altLang="zh-CN" dirty="0" smtClean="0"/>
              <a:t>lookup</a:t>
            </a:r>
            <a:endParaRPr lang="en-US" dirty="0"/>
          </a:p>
        </p:txBody>
      </p:sp>
      <p:sp>
        <p:nvSpPr>
          <p:cNvPr id="206" name="TextBox 205"/>
          <p:cNvSpPr txBox="1"/>
          <p:nvPr/>
        </p:nvSpPr>
        <p:spPr>
          <a:xfrm>
            <a:off x="4893858" y="2843250"/>
            <a:ext cx="171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mtClean="0"/>
              <a:t>Mean-over-time</a:t>
            </a:r>
            <a:endParaRPr lang="en-US" dirty="0"/>
          </a:p>
        </p:txBody>
      </p:sp>
      <p:sp>
        <p:nvSpPr>
          <p:cNvPr id="207" name="TextBox 206"/>
          <p:cNvSpPr txBox="1"/>
          <p:nvPr/>
        </p:nvSpPr>
        <p:spPr>
          <a:xfrm>
            <a:off x="5093779" y="1963008"/>
            <a:ext cx="1383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BiLSTM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layer</a:t>
            </a:r>
            <a:endParaRPr lang="en-US" dirty="0"/>
          </a:p>
        </p:txBody>
      </p:sp>
      <p:cxnSp>
        <p:nvCxnSpPr>
          <p:cNvPr id="209" name="Straight Arrow Connector 208"/>
          <p:cNvCxnSpPr/>
          <p:nvPr/>
        </p:nvCxnSpPr>
        <p:spPr>
          <a:xfrm>
            <a:off x="6962281" y="1950405"/>
            <a:ext cx="160801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/>
          <p:nvPr/>
        </p:nvCxnSpPr>
        <p:spPr>
          <a:xfrm>
            <a:off x="8904585" y="1950405"/>
            <a:ext cx="22218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/>
          <p:cNvCxnSpPr/>
          <p:nvPr/>
        </p:nvCxnSpPr>
        <p:spPr>
          <a:xfrm>
            <a:off x="6911482" y="2477937"/>
            <a:ext cx="1608013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/>
          <p:cNvCxnSpPr/>
          <p:nvPr/>
        </p:nvCxnSpPr>
        <p:spPr>
          <a:xfrm>
            <a:off x="8907830" y="2477937"/>
            <a:ext cx="2211186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" name="Rounded Rectangle 214"/>
          <p:cNvSpPr/>
          <p:nvPr/>
        </p:nvSpPr>
        <p:spPr>
          <a:xfrm>
            <a:off x="6632660" y="-203738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Oval 215"/>
          <p:cNvSpPr/>
          <p:nvPr/>
        </p:nvSpPr>
        <p:spPr>
          <a:xfrm>
            <a:off x="6646492" y="-133309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Oval 216"/>
          <p:cNvSpPr/>
          <p:nvPr/>
        </p:nvSpPr>
        <p:spPr>
          <a:xfrm>
            <a:off x="6646492" y="192666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Oval 217"/>
          <p:cNvSpPr/>
          <p:nvPr/>
        </p:nvSpPr>
        <p:spPr>
          <a:xfrm>
            <a:off x="6646492" y="546894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Oval 218"/>
          <p:cNvSpPr/>
          <p:nvPr/>
        </p:nvSpPr>
        <p:spPr>
          <a:xfrm>
            <a:off x="6646493" y="894556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0" name="Straight Arrow Connector 219"/>
          <p:cNvCxnSpPr/>
          <p:nvPr/>
        </p:nvCxnSpPr>
        <p:spPr>
          <a:xfrm flipV="1">
            <a:off x="6768391" y="1227401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7" name="Rounded Rectangle 226"/>
          <p:cNvSpPr/>
          <p:nvPr/>
        </p:nvSpPr>
        <p:spPr>
          <a:xfrm>
            <a:off x="1874400" y="609061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Oval 227"/>
          <p:cNvSpPr/>
          <p:nvPr/>
        </p:nvSpPr>
        <p:spPr>
          <a:xfrm>
            <a:off x="1888232" y="679490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Oval 228"/>
          <p:cNvSpPr/>
          <p:nvPr/>
        </p:nvSpPr>
        <p:spPr>
          <a:xfrm>
            <a:off x="1888232" y="100546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Oval 229"/>
          <p:cNvSpPr/>
          <p:nvPr/>
        </p:nvSpPr>
        <p:spPr>
          <a:xfrm>
            <a:off x="1888232" y="1359693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Oval 230"/>
          <p:cNvSpPr/>
          <p:nvPr/>
        </p:nvSpPr>
        <p:spPr>
          <a:xfrm>
            <a:off x="1888233" y="170735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2" name="Straight Arrow Connector 231"/>
          <p:cNvCxnSpPr/>
          <p:nvPr/>
        </p:nvCxnSpPr>
        <p:spPr>
          <a:xfrm flipV="1">
            <a:off x="2010131" y="2040200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9" name="Rounded Rectangle 238"/>
          <p:cNvSpPr/>
          <p:nvPr/>
        </p:nvSpPr>
        <p:spPr>
          <a:xfrm>
            <a:off x="3121016" y="568897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Oval 239"/>
          <p:cNvSpPr/>
          <p:nvPr/>
        </p:nvSpPr>
        <p:spPr>
          <a:xfrm>
            <a:off x="3134848" y="639326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Oval 240"/>
          <p:cNvSpPr/>
          <p:nvPr/>
        </p:nvSpPr>
        <p:spPr>
          <a:xfrm>
            <a:off x="3134848" y="965301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/>
          <p:cNvSpPr/>
          <p:nvPr/>
        </p:nvSpPr>
        <p:spPr>
          <a:xfrm>
            <a:off x="3134848" y="1319529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Oval 242"/>
          <p:cNvSpPr/>
          <p:nvPr/>
        </p:nvSpPr>
        <p:spPr>
          <a:xfrm>
            <a:off x="3134849" y="1667191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4" name="Straight Arrow Connector 243"/>
          <p:cNvCxnSpPr/>
          <p:nvPr/>
        </p:nvCxnSpPr>
        <p:spPr>
          <a:xfrm flipV="1">
            <a:off x="3233442" y="2007707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Rounded Rectangle 250"/>
          <p:cNvSpPr/>
          <p:nvPr/>
        </p:nvSpPr>
        <p:spPr>
          <a:xfrm>
            <a:off x="8641274" y="-243902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Oval 251"/>
          <p:cNvSpPr/>
          <p:nvPr/>
        </p:nvSpPr>
        <p:spPr>
          <a:xfrm>
            <a:off x="8655106" y="-173473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Oval 252"/>
          <p:cNvSpPr/>
          <p:nvPr/>
        </p:nvSpPr>
        <p:spPr>
          <a:xfrm>
            <a:off x="8655106" y="152502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Oval 253"/>
          <p:cNvSpPr/>
          <p:nvPr/>
        </p:nvSpPr>
        <p:spPr>
          <a:xfrm>
            <a:off x="8655106" y="506730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Oval 254"/>
          <p:cNvSpPr/>
          <p:nvPr/>
        </p:nvSpPr>
        <p:spPr>
          <a:xfrm>
            <a:off x="8655107" y="854392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6" name="Straight Arrow Connector 255"/>
          <p:cNvCxnSpPr/>
          <p:nvPr/>
        </p:nvCxnSpPr>
        <p:spPr>
          <a:xfrm flipV="1">
            <a:off x="8753700" y="1194908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Rounded Rectangle 256"/>
          <p:cNvSpPr/>
          <p:nvPr/>
        </p:nvSpPr>
        <p:spPr>
          <a:xfrm>
            <a:off x="4347169" y="591111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Oval 257"/>
          <p:cNvSpPr/>
          <p:nvPr/>
        </p:nvSpPr>
        <p:spPr>
          <a:xfrm>
            <a:off x="4361001" y="690115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Oval 258"/>
          <p:cNvSpPr/>
          <p:nvPr/>
        </p:nvSpPr>
        <p:spPr>
          <a:xfrm>
            <a:off x="4361001" y="1016090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Oval 259"/>
          <p:cNvSpPr/>
          <p:nvPr/>
        </p:nvSpPr>
        <p:spPr>
          <a:xfrm>
            <a:off x="4361001" y="1400102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Oval 260"/>
          <p:cNvSpPr/>
          <p:nvPr/>
        </p:nvSpPr>
        <p:spPr>
          <a:xfrm>
            <a:off x="4361002" y="1717980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2" name="Straight Arrow Connector 261"/>
          <p:cNvCxnSpPr/>
          <p:nvPr/>
        </p:nvCxnSpPr>
        <p:spPr>
          <a:xfrm flipV="1">
            <a:off x="4442594" y="2035285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63" name="Rounded Rectangle 262"/>
          <p:cNvSpPr/>
          <p:nvPr/>
        </p:nvSpPr>
        <p:spPr>
          <a:xfrm>
            <a:off x="11222096" y="-272492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Oval 263"/>
          <p:cNvSpPr/>
          <p:nvPr/>
        </p:nvSpPr>
        <p:spPr>
          <a:xfrm>
            <a:off x="11235928" y="-173488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Oval 264"/>
          <p:cNvSpPr/>
          <p:nvPr/>
        </p:nvSpPr>
        <p:spPr>
          <a:xfrm>
            <a:off x="11235928" y="152487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Oval 265"/>
          <p:cNvSpPr/>
          <p:nvPr/>
        </p:nvSpPr>
        <p:spPr>
          <a:xfrm>
            <a:off x="11235928" y="536499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Oval 266"/>
          <p:cNvSpPr/>
          <p:nvPr/>
        </p:nvSpPr>
        <p:spPr>
          <a:xfrm>
            <a:off x="11235929" y="854377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8" name="Straight Arrow Connector 267"/>
          <p:cNvCxnSpPr/>
          <p:nvPr/>
        </p:nvCxnSpPr>
        <p:spPr>
          <a:xfrm flipV="1">
            <a:off x="11317521" y="1171682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69" name="TextBox 268"/>
          <p:cNvSpPr txBox="1"/>
          <p:nvPr/>
        </p:nvSpPr>
        <p:spPr>
          <a:xfrm>
            <a:off x="1662083" y="5985121"/>
            <a:ext cx="31019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Word-level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Context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Encoder</a:t>
            </a:r>
            <a:endParaRPr lang="en-US" sz="2000" dirty="0"/>
          </a:p>
        </p:txBody>
      </p:sp>
      <p:sp>
        <p:nvSpPr>
          <p:cNvPr id="270" name="TextBox 269"/>
          <p:cNvSpPr txBox="1"/>
          <p:nvPr/>
        </p:nvSpPr>
        <p:spPr>
          <a:xfrm>
            <a:off x="7732189" y="6780883"/>
            <a:ext cx="35350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Character-level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Context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Encoder</a:t>
            </a:r>
            <a:endParaRPr lang="en-US" sz="2000" dirty="0"/>
          </a:p>
        </p:txBody>
      </p:sp>
      <p:sp>
        <p:nvSpPr>
          <p:cNvPr id="271" name="Title 27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092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865376" y="4071080"/>
            <a:ext cx="300037" cy="1477328"/>
            <a:chOff x="1865376" y="4071080"/>
            <a:chExt cx="300037" cy="1477328"/>
          </a:xfrm>
        </p:grpSpPr>
        <p:sp>
          <p:nvSpPr>
            <p:cNvPr id="5" name="Rounded Rectangle 4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2"/>
                  </a:solidFill>
                </a:rPr>
                <a:t>0</a:t>
              </a:r>
              <a:endParaRPr lang="en-US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067907" y="4071080"/>
            <a:ext cx="300037" cy="1477328"/>
            <a:chOff x="1865376" y="4071080"/>
            <a:chExt cx="300037" cy="1477328"/>
          </a:xfrm>
        </p:grpSpPr>
        <p:sp>
          <p:nvSpPr>
            <p:cNvPr id="8" name="Rounded Rectangle 7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1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0</a:t>
              </a:r>
              <a:endParaRPr lang="en-US" altLang="zh-CN" dirty="0" smtClean="0">
                <a:solidFill>
                  <a:schemeClr val="accent1"/>
                </a:solidFill>
              </a:endParaRP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1</a:t>
              </a:r>
              <a:endParaRPr lang="en-US" altLang="zh-CN" dirty="0" smtClean="0">
                <a:solidFill>
                  <a:schemeClr val="accent1"/>
                </a:solidFill>
              </a:endParaRPr>
            </a:p>
            <a:p>
              <a:r>
                <a:rPr lang="en-US" altLang="zh-CN" dirty="0" smtClean="0">
                  <a:solidFill>
                    <a:schemeClr val="accent1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0</a:t>
              </a:r>
              <a:endParaRPr lang="en-US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270439" y="4071080"/>
            <a:ext cx="300037" cy="1477328"/>
            <a:chOff x="1865376" y="4071080"/>
            <a:chExt cx="300037" cy="1477328"/>
          </a:xfrm>
        </p:grpSpPr>
        <p:sp>
          <p:nvSpPr>
            <p:cNvPr id="11" name="Rounded Rectangle 10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1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dirty="0">
                <a:solidFill>
                  <a:srgbClr val="00B050"/>
                </a:solidFill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677015" y="5615767"/>
            <a:ext cx="3718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   </a:t>
            </a:r>
            <a:r>
              <a:rPr lang="en-US" dirty="0" smtClean="0"/>
              <a:t>DT </a:t>
            </a:r>
            <a:r>
              <a:rPr lang="zh-CN" altLang="en-US" dirty="0" smtClean="0"/>
              <a:t>   </a:t>
            </a:r>
            <a:r>
              <a:rPr lang="en-US" altLang="zh-CN" dirty="0" err="1" smtClean="0"/>
              <a:t>det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JJ</a:t>
            </a:r>
            <a:r>
              <a:rPr lang="zh-CN" altLang="en-US" dirty="0" smtClean="0"/>
              <a:t>     </a:t>
            </a:r>
            <a:r>
              <a:rPr lang="en-US" altLang="zh-CN" dirty="0" err="1" smtClean="0"/>
              <a:t>amod</a:t>
            </a:r>
            <a:r>
              <a:rPr lang="zh-CN" altLang="en-US" dirty="0" smtClean="0"/>
              <a:t>     </a:t>
            </a:r>
            <a:r>
              <a:rPr lang="en-US" altLang="zh-CN" dirty="0" smtClean="0"/>
              <a:t>NN</a:t>
            </a:r>
            <a:r>
              <a:rPr lang="zh-CN" altLang="en-US" dirty="0" smtClean="0"/>
              <a:t> </a:t>
            </a:r>
            <a:r>
              <a:rPr lang="zh-CN" altLang="en-US" dirty="0"/>
              <a:t> </a:t>
            </a:r>
            <a:r>
              <a:rPr lang="zh-CN" altLang="en-US" dirty="0" smtClean="0"/>
              <a:t> </a:t>
            </a:r>
            <a:r>
              <a:rPr lang="en-US" altLang="zh-CN" dirty="0" smtClean="0"/>
              <a:t>root</a:t>
            </a:r>
            <a:r>
              <a:rPr lang="zh-CN" altLang="en-US" dirty="0" smtClean="0"/>
              <a:t>  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1879664" y="2348091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893496" y="2418520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893496" y="274449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1893496" y="3098723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893497" y="344638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3104083" y="2313029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3117915" y="2383458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3117915" y="2709433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3117915" y="3063661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3117916" y="3411323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4313303" y="2318307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4327135" y="2417311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327135" y="2743286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4327135" y="3127298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4327136" y="3445176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465195" y="1187237"/>
            <a:ext cx="11021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3632641" y="1512203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2451112" y="1512203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6" idx="0"/>
            <a:endCxn id="18" idx="2"/>
          </p:cNvCxnSpPr>
          <p:nvPr/>
        </p:nvCxnSpPr>
        <p:spPr>
          <a:xfrm flipV="1">
            <a:off x="2015395" y="3779230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V="1">
            <a:off x="4408728" y="3762481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V="1">
            <a:off x="3216509" y="3751839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/>
          <p:cNvSpPr/>
          <p:nvPr/>
        </p:nvSpPr>
        <p:spPr>
          <a:xfrm>
            <a:off x="3061928" y="4071080"/>
            <a:ext cx="300037" cy="1477328"/>
          </a:xfrm>
          <a:prstGeom prst="round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166477" y="4625078"/>
            <a:ext cx="1659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One-hot</a:t>
            </a:r>
            <a:r>
              <a:rPr lang="zh-CN" altLang="en-US" dirty="0" smtClean="0"/>
              <a:t> </a:t>
            </a:r>
            <a:r>
              <a:rPr lang="en-US" altLang="zh-CN" dirty="0" smtClean="0"/>
              <a:t>lookup</a:t>
            </a:r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298552" y="2035285"/>
            <a:ext cx="1550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Concatenation</a:t>
            </a:r>
            <a:endParaRPr lang="en-US" dirty="0"/>
          </a:p>
        </p:txBody>
      </p:sp>
      <p:sp>
        <p:nvSpPr>
          <p:cNvPr id="227" name="Rounded Rectangle 226"/>
          <p:cNvSpPr/>
          <p:nvPr/>
        </p:nvSpPr>
        <p:spPr>
          <a:xfrm>
            <a:off x="2179199" y="609061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Oval 227"/>
          <p:cNvSpPr/>
          <p:nvPr/>
        </p:nvSpPr>
        <p:spPr>
          <a:xfrm>
            <a:off x="2193031" y="679490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Oval 228"/>
          <p:cNvSpPr/>
          <p:nvPr/>
        </p:nvSpPr>
        <p:spPr>
          <a:xfrm>
            <a:off x="2193031" y="100546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Oval 229"/>
          <p:cNvSpPr/>
          <p:nvPr/>
        </p:nvSpPr>
        <p:spPr>
          <a:xfrm>
            <a:off x="2193031" y="1359693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Oval 230"/>
          <p:cNvSpPr/>
          <p:nvPr/>
        </p:nvSpPr>
        <p:spPr>
          <a:xfrm>
            <a:off x="2193032" y="170735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2" name="Straight Arrow Connector 231"/>
          <p:cNvCxnSpPr>
            <a:endCxn id="227" idx="2"/>
          </p:cNvCxnSpPr>
          <p:nvPr/>
        </p:nvCxnSpPr>
        <p:spPr>
          <a:xfrm flipV="1">
            <a:off x="2010131" y="2040200"/>
            <a:ext cx="305025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9" name="Rounded Rectangle 238"/>
          <p:cNvSpPr/>
          <p:nvPr/>
        </p:nvSpPr>
        <p:spPr>
          <a:xfrm>
            <a:off x="3375016" y="568897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Oval 239"/>
          <p:cNvSpPr/>
          <p:nvPr/>
        </p:nvSpPr>
        <p:spPr>
          <a:xfrm>
            <a:off x="3388848" y="639326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Oval 240"/>
          <p:cNvSpPr/>
          <p:nvPr/>
        </p:nvSpPr>
        <p:spPr>
          <a:xfrm>
            <a:off x="3388848" y="965301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/>
          <p:cNvSpPr/>
          <p:nvPr/>
        </p:nvSpPr>
        <p:spPr>
          <a:xfrm>
            <a:off x="3388848" y="1319529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Oval 242"/>
          <p:cNvSpPr/>
          <p:nvPr/>
        </p:nvSpPr>
        <p:spPr>
          <a:xfrm>
            <a:off x="3388849" y="1667191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4" name="Straight Arrow Connector 243"/>
          <p:cNvCxnSpPr>
            <a:endCxn id="239" idx="2"/>
          </p:cNvCxnSpPr>
          <p:nvPr/>
        </p:nvCxnSpPr>
        <p:spPr>
          <a:xfrm flipV="1">
            <a:off x="3233442" y="2000036"/>
            <a:ext cx="277531" cy="2995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Rounded Rectangle 256"/>
          <p:cNvSpPr/>
          <p:nvPr/>
        </p:nvSpPr>
        <p:spPr>
          <a:xfrm>
            <a:off x="4567302" y="591111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Oval 257"/>
          <p:cNvSpPr/>
          <p:nvPr/>
        </p:nvSpPr>
        <p:spPr>
          <a:xfrm>
            <a:off x="4564201" y="690115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Oval 258"/>
          <p:cNvSpPr/>
          <p:nvPr/>
        </p:nvSpPr>
        <p:spPr>
          <a:xfrm>
            <a:off x="4581134" y="1016090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Oval 259"/>
          <p:cNvSpPr/>
          <p:nvPr/>
        </p:nvSpPr>
        <p:spPr>
          <a:xfrm>
            <a:off x="4581134" y="1400102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Oval 260"/>
          <p:cNvSpPr/>
          <p:nvPr/>
        </p:nvSpPr>
        <p:spPr>
          <a:xfrm>
            <a:off x="4581135" y="1717980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2" name="Straight Arrow Connector 261"/>
          <p:cNvCxnSpPr>
            <a:endCxn id="257" idx="2"/>
          </p:cNvCxnSpPr>
          <p:nvPr/>
        </p:nvCxnSpPr>
        <p:spPr>
          <a:xfrm flipV="1">
            <a:off x="4442594" y="2022250"/>
            <a:ext cx="260665" cy="3048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69" name="TextBox 268"/>
          <p:cNvSpPr txBox="1"/>
          <p:nvPr/>
        </p:nvSpPr>
        <p:spPr>
          <a:xfrm>
            <a:off x="1206558" y="6136751"/>
            <a:ext cx="45375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POS</a:t>
            </a:r>
            <a:r>
              <a:rPr lang="zh-CN" altLang="en-US" sz="2000" dirty="0" smtClean="0"/>
              <a:t> </a:t>
            </a:r>
            <a:r>
              <a:rPr lang="en-US" altLang="zh-CN" sz="2000" dirty="0"/>
              <a:t>T</a:t>
            </a:r>
            <a:r>
              <a:rPr lang="en-US" altLang="zh-CN" sz="2000" dirty="0" smtClean="0"/>
              <a:t>ag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and</a:t>
            </a:r>
            <a:r>
              <a:rPr lang="zh-CN" altLang="en-US" sz="2000" dirty="0" smtClean="0"/>
              <a:t> </a:t>
            </a:r>
            <a:r>
              <a:rPr lang="en-US" altLang="zh-CN" sz="2000" dirty="0"/>
              <a:t>S</a:t>
            </a:r>
            <a:r>
              <a:rPr lang="en-US" altLang="zh-CN" sz="2000" dirty="0" smtClean="0"/>
              <a:t>yntactic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Edge</a:t>
            </a:r>
            <a:r>
              <a:rPr lang="zh-CN" altLang="en-US" sz="2000" dirty="0" smtClean="0"/>
              <a:t> </a:t>
            </a:r>
            <a:r>
              <a:rPr lang="en-US" altLang="zh-CN" sz="2000" dirty="0"/>
              <a:t>L</a:t>
            </a:r>
            <a:r>
              <a:rPr lang="en-US" altLang="zh-CN" sz="2000" dirty="0" smtClean="0"/>
              <a:t>abel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Encoder</a:t>
            </a:r>
            <a:endParaRPr lang="en-US" sz="2000" dirty="0"/>
          </a:p>
        </p:txBody>
      </p:sp>
      <p:grpSp>
        <p:nvGrpSpPr>
          <p:cNvPr id="208" name="Group 207"/>
          <p:cNvGrpSpPr/>
          <p:nvPr/>
        </p:nvGrpSpPr>
        <p:grpSpPr>
          <a:xfrm>
            <a:off x="2373376" y="4088014"/>
            <a:ext cx="300037" cy="1477328"/>
            <a:chOff x="1865376" y="4071080"/>
            <a:chExt cx="300037" cy="1477328"/>
          </a:xfrm>
        </p:grpSpPr>
        <p:sp>
          <p:nvSpPr>
            <p:cNvPr id="211" name="Rounded Rectangle 210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2"/>
                  </a:solidFill>
                </a:rPr>
                <a:t>0</a:t>
              </a:r>
              <a:endParaRPr lang="en-US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221" name="Rounded Rectangle 220"/>
          <p:cNvSpPr/>
          <p:nvPr/>
        </p:nvSpPr>
        <p:spPr>
          <a:xfrm>
            <a:off x="2387664" y="2365025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/>
          <p:cNvSpPr/>
          <p:nvPr/>
        </p:nvSpPr>
        <p:spPr>
          <a:xfrm>
            <a:off x="2401496" y="2435454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Oval 222"/>
          <p:cNvSpPr/>
          <p:nvPr/>
        </p:nvSpPr>
        <p:spPr>
          <a:xfrm>
            <a:off x="2401496" y="2761429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/>
          <p:cNvSpPr/>
          <p:nvPr/>
        </p:nvSpPr>
        <p:spPr>
          <a:xfrm>
            <a:off x="2401496" y="3115657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Oval 224"/>
          <p:cNvSpPr/>
          <p:nvPr/>
        </p:nvSpPr>
        <p:spPr>
          <a:xfrm>
            <a:off x="2401497" y="3463319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6" name="Straight Arrow Connector 225"/>
          <p:cNvCxnSpPr>
            <a:stCxn id="222" idx="0"/>
          </p:cNvCxnSpPr>
          <p:nvPr/>
        </p:nvCxnSpPr>
        <p:spPr>
          <a:xfrm flipV="1">
            <a:off x="2523395" y="3796164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233" name="Group 232"/>
          <p:cNvGrpSpPr/>
          <p:nvPr/>
        </p:nvGrpSpPr>
        <p:grpSpPr>
          <a:xfrm>
            <a:off x="3609773" y="4071081"/>
            <a:ext cx="300037" cy="1477328"/>
            <a:chOff x="1865376" y="4071080"/>
            <a:chExt cx="300037" cy="1477328"/>
          </a:xfrm>
        </p:grpSpPr>
        <p:sp>
          <p:nvSpPr>
            <p:cNvPr id="234" name="Rounded Rectangle 233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TextBox 234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1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0</a:t>
              </a:r>
              <a:endParaRPr lang="en-US" altLang="zh-CN" dirty="0" smtClean="0">
                <a:solidFill>
                  <a:schemeClr val="accent1"/>
                </a:solidFill>
              </a:endParaRP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1</a:t>
              </a:r>
              <a:endParaRPr lang="en-US" altLang="zh-CN" dirty="0" smtClean="0">
                <a:solidFill>
                  <a:schemeClr val="accent1"/>
                </a:solidFill>
              </a:endParaRPr>
            </a:p>
            <a:p>
              <a:r>
                <a:rPr lang="en-US" altLang="zh-CN" dirty="0" smtClean="0">
                  <a:solidFill>
                    <a:schemeClr val="accent1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0</a:t>
              </a:r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236" name="Rounded Rectangle 235"/>
          <p:cNvSpPr/>
          <p:nvPr/>
        </p:nvSpPr>
        <p:spPr>
          <a:xfrm>
            <a:off x="3645949" y="2313030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Oval 236"/>
          <p:cNvSpPr/>
          <p:nvPr/>
        </p:nvSpPr>
        <p:spPr>
          <a:xfrm>
            <a:off x="3659781" y="2383459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Oval 237"/>
          <p:cNvSpPr/>
          <p:nvPr/>
        </p:nvSpPr>
        <p:spPr>
          <a:xfrm>
            <a:off x="3659781" y="2709434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/>
          <p:cNvSpPr/>
          <p:nvPr/>
        </p:nvSpPr>
        <p:spPr>
          <a:xfrm>
            <a:off x="3659781" y="3063662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Oval 245"/>
          <p:cNvSpPr/>
          <p:nvPr/>
        </p:nvSpPr>
        <p:spPr>
          <a:xfrm>
            <a:off x="3659782" y="3411324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7" name="Straight Arrow Connector 246"/>
          <p:cNvCxnSpPr/>
          <p:nvPr/>
        </p:nvCxnSpPr>
        <p:spPr>
          <a:xfrm flipV="1">
            <a:off x="3758375" y="3751840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Rounded Rectangle 247"/>
          <p:cNvSpPr/>
          <p:nvPr/>
        </p:nvSpPr>
        <p:spPr>
          <a:xfrm>
            <a:off x="3603794" y="4071081"/>
            <a:ext cx="300037" cy="1477328"/>
          </a:xfrm>
          <a:prstGeom prst="round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9" name="Straight Arrow Connector 248"/>
          <p:cNvCxnSpPr>
            <a:stCxn id="221" idx="0"/>
            <a:endCxn id="227" idx="2"/>
          </p:cNvCxnSpPr>
          <p:nvPr/>
        </p:nvCxnSpPr>
        <p:spPr>
          <a:xfrm flipH="1" flipV="1">
            <a:off x="2315156" y="2040200"/>
            <a:ext cx="208465" cy="3248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0" name="TextBox 249"/>
          <p:cNvSpPr txBox="1"/>
          <p:nvPr/>
        </p:nvSpPr>
        <p:spPr>
          <a:xfrm>
            <a:off x="556754" y="1030770"/>
            <a:ext cx="1383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BiLSTM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layer</a:t>
            </a:r>
            <a:endParaRPr lang="en-US" dirty="0"/>
          </a:p>
        </p:txBody>
      </p:sp>
      <p:cxnSp>
        <p:nvCxnSpPr>
          <p:cNvPr id="272" name="Straight Arrow Connector 271"/>
          <p:cNvCxnSpPr>
            <a:endCxn id="239" idx="2"/>
          </p:cNvCxnSpPr>
          <p:nvPr/>
        </p:nvCxnSpPr>
        <p:spPr>
          <a:xfrm flipH="1" flipV="1">
            <a:off x="3510973" y="2000036"/>
            <a:ext cx="231032" cy="315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Arrow Connector 272"/>
          <p:cNvCxnSpPr/>
          <p:nvPr/>
        </p:nvCxnSpPr>
        <p:spPr>
          <a:xfrm flipH="1">
            <a:off x="2465902" y="1171682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4" name="Group 273"/>
          <p:cNvGrpSpPr/>
          <p:nvPr/>
        </p:nvGrpSpPr>
        <p:grpSpPr>
          <a:xfrm>
            <a:off x="4795373" y="4054149"/>
            <a:ext cx="300037" cy="1477328"/>
            <a:chOff x="1865376" y="4071080"/>
            <a:chExt cx="300037" cy="1477328"/>
          </a:xfrm>
        </p:grpSpPr>
        <p:sp>
          <p:nvSpPr>
            <p:cNvPr id="275" name="Rounded Rectangle 274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TextBox 275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1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dirty="0">
                <a:solidFill>
                  <a:srgbClr val="00B050"/>
                </a:solidFill>
              </a:endParaRPr>
            </a:p>
          </p:txBody>
        </p:sp>
      </p:grpSp>
      <p:sp>
        <p:nvSpPr>
          <p:cNvPr id="277" name="Rounded Rectangle 276"/>
          <p:cNvSpPr/>
          <p:nvPr/>
        </p:nvSpPr>
        <p:spPr>
          <a:xfrm>
            <a:off x="4838237" y="2301376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Oval 277"/>
          <p:cNvSpPr/>
          <p:nvPr/>
        </p:nvSpPr>
        <p:spPr>
          <a:xfrm>
            <a:off x="4852069" y="2400380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Oval 278"/>
          <p:cNvSpPr/>
          <p:nvPr/>
        </p:nvSpPr>
        <p:spPr>
          <a:xfrm>
            <a:off x="4852069" y="2726355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Oval 279"/>
          <p:cNvSpPr/>
          <p:nvPr/>
        </p:nvSpPr>
        <p:spPr>
          <a:xfrm>
            <a:off x="4852069" y="3110367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Oval 280"/>
          <p:cNvSpPr/>
          <p:nvPr/>
        </p:nvSpPr>
        <p:spPr>
          <a:xfrm>
            <a:off x="4852070" y="3428245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2" name="Straight Arrow Connector 281"/>
          <p:cNvCxnSpPr/>
          <p:nvPr/>
        </p:nvCxnSpPr>
        <p:spPr>
          <a:xfrm flipV="1">
            <a:off x="4933662" y="3745550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83" name="Straight Arrow Connector 282"/>
          <p:cNvCxnSpPr>
            <a:stCxn id="277" idx="0"/>
            <a:endCxn id="257" idx="2"/>
          </p:cNvCxnSpPr>
          <p:nvPr/>
        </p:nvCxnSpPr>
        <p:spPr>
          <a:xfrm flipH="1" flipV="1">
            <a:off x="4703259" y="2022250"/>
            <a:ext cx="270935" cy="2791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84" name="Rounded Rectangle 283"/>
          <p:cNvSpPr/>
          <p:nvPr/>
        </p:nvSpPr>
        <p:spPr>
          <a:xfrm>
            <a:off x="2179198" y="-1067337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Oval 284"/>
          <p:cNvSpPr/>
          <p:nvPr/>
        </p:nvSpPr>
        <p:spPr>
          <a:xfrm>
            <a:off x="2193030" y="-996908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Oval 285"/>
          <p:cNvSpPr/>
          <p:nvPr/>
        </p:nvSpPr>
        <p:spPr>
          <a:xfrm>
            <a:off x="2193030" y="-670933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Oval 286"/>
          <p:cNvSpPr/>
          <p:nvPr/>
        </p:nvSpPr>
        <p:spPr>
          <a:xfrm>
            <a:off x="2193030" y="-31670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Oval 287"/>
          <p:cNvSpPr/>
          <p:nvPr/>
        </p:nvSpPr>
        <p:spPr>
          <a:xfrm>
            <a:off x="2193031" y="30957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9" name="Straight Arrow Connector 288"/>
          <p:cNvCxnSpPr/>
          <p:nvPr/>
        </p:nvCxnSpPr>
        <p:spPr>
          <a:xfrm flipV="1">
            <a:off x="2314929" y="363802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0" name="Rounded Rectangle 289"/>
          <p:cNvSpPr/>
          <p:nvPr/>
        </p:nvSpPr>
        <p:spPr>
          <a:xfrm>
            <a:off x="3375013" y="-1107501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Oval 290"/>
          <p:cNvSpPr/>
          <p:nvPr/>
        </p:nvSpPr>
        <p:spPr>
          <a:xfrm>
            <a:off x="3388845" y="-1037072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Oval 291"/>
          <p:cNvSpPr/>
          <p:nvPr/>
        </p:nvSpPr>
        <p:spPr>
          <a:xfrm>
            <a:off x="3388845" y="-711097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Oval 292"/>
          <p:cNvSpPr/>
          <p:nvPr/>
        </p:nvSpPr>
        <p:spPr>
          <a:xfrm>
            <a:off x="3388845" y="-356869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Oval 293"/>
          <p:cNvSpPr/>
          <p:nvPr/>
        </p:nvSpPr>
        <p:spPr>
          <a:xfrm>
            <a:off x="3388846" y="-9207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5" name="Straight Arrow Connector 294"/>
          <p:cNvCxnSpPr/>
          <p:nvPr/>
        </p:nvCxnSpPr>
        <p:spPr>
          <a:xfrm flipV="1">
            <a:off x="3487439" y="331309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6" name="Rounded Rectangle 295"/>
          <p:cNvSpPr/>
          <p:nvPr/>
        </p:nvSpPr>
        <p:spPr>
          <a:xfrm>
            <a:off x="4601166" y="-1136091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Oval 296"/>
          <p:cNvSpPr/>
          <p:nvPr/>
        </p:nvSpPr>
        <p:spPr>
          <a:xfrm>
            <a:off x="4614998" y="-1037087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Oval 297"/>
          <p:cNvSpPr/>
          <p:nvPr/>
        </p:nvSpPr>
        <p:spPr>
          <a:xfrm>
            <a:off x="4614998" y="-711112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Oval 298"/>
          <p:cNvSpPr/>
          <p:nvPr/>
        </p:nvSpPr>
        <p:spPr>
          <a:xfrm>
            <a:off x="4614998" y="-327100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Oval 299"/>
          <p:cNvSpPr/>
          <p:nvPr/>
        </p:nvSpPr>
        <p:spPr>
          <a:xfrm>
            <a:off x="4614999" y="-9222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1" name="Straight Arrow Connector 300"/>
          <p:cNvCxnSpPr/>
          <p:nvPr/>
        </p:nvCxnSpPr>
        <p:spPr>
          <a:xfrm flipV="1">
            <a:off x="4696591" y="308083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4793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675046" y="5665517"/>
            <a:ext cx="40696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     </a:t>
            </a:r>
            <a:r>
              <a:rPr lang="en-US" altLang="zh-CN" dirty="0" smtClean="0"/>
              <a:t>IUG23+FSJJ</a:t>
            </a:r>
            <a:r>
              <a:rPr lang="zh-CN" altLang="en-US" dirty="0" smtClean="0"/>
              <a:t>       </a:t>
            </a:r>
            <a:r>
              <a:rPr lang="en-US" altLang="zh-CN" dirty="0" smtClean="0"/>
              <a:t>Columbia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5.74</a:t>
            </a:r>
            <a:r>
              <a:rPr lang="zh-CN" altLang="en-US" dirty="0" smtClean="0"/>
              <a:t> </a:t>
            </a:r>
            <a:r>
              <a:rPr lang="en-US" altLang="zh-CN" dirty="0" smtClean="0"/>
              <a:t>days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111607" y="3585215"/>
            <a:ext cx="1802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One-hot</a:t>
            </a:r>
            <a:r>
              <a:rPr lang="zh-CN" altLang="en-US" dirty="0" smtClean="0"/>
              <a:t> </a:t>
            </a:r>
            <a:r>
              <a:rPr lang="en-US" altLang="zh-CN" dirty="0" smtClean="0"/>
              <a:t>lookup</a:t>
            </a:r>
            <a:r>
              <a:rPr lang="zh-CN" altLang="en-US" dirty="0" smtClean="0"/>
              <a:t> </a:t>
            </a:r>
            <a:r>
              <a:rPr lang="en-US" altLang="zh-CN" dirty="0" smtClean="0"/>
              <a:t>/</a:t>
            </a:r>
          </a:p>
          <a:p>
            <a:pPr algn="ctr"/>
            <a:r>
              <a:rPr lang="en-US" altLang="zh-CN" dirty="0" smtClean="0"/>
              <a:t>Normalization</a:t>
            </a:r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261267" y="1035619"/>
            <a:ext cx="1718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Concatenation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endParaRPr lang="en-US" dirty="0"/>
          </a:p>
        </p:txBody>
      </p:sp>
      <p:sp>
        <p:nvSpPr>
          <p:cNvPr id="239" name="Rounded Rectangle 238"/>
          <p:cNvSpPr/>
          <p:nvPr/>
        </p:nvSpPr>
        <p:spPr>
          <a:xfrm>
            <a:off x="3375016" y="568897"/>
            <a:ext cx="271913" cy="1431139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Oval 239"/>
          <p:cNvSpPr/>
          <p:nvPr/>
        </p:nvSpPr>
        <p:spPr>
          <a:xfrm>
            <a:off x="3388848" y="639326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41" name="Oval 240"/>
          <p:cNvSpPr/>
          <p:nvPr/>
        </p:nvSpPr>
        <p:spPr>
          <a:xfrm>
            <a:off x="3388848" y="965301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42" name="Oval 241"/>
          <p:cNvSpPr/>
          <p:nvPr/>
        </p:nvSpPr>
        <p:spPr>
          <a:xfrm>
            <a:off x="3388848" y="1319529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43" name="Oval 242"/>
          <p:cNvSpPr/>
          <p:nvPr/>
        </p:nvSpPr>
        <p:spPr>
          <a:xfrm>
            <a:off x="3388849" y="1667191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69" name="TextBox 268"/>
          <p:cNvSpPr txBox="1"/>
          <p:nvPr/>
        </p:nvSpPr>
        <p:spPr>
          <a:xfrm>
            <a:off x="3069667" y="6197115"/>
            <a:ext cx="15804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User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Encoder</a:t>
            </a:r>
            <a:endParaRPr lang="en-US" sz="2000" dirty="0"/>
          </a:p>
        </p:txBody>
      </p:sp>
      <p:grpSp>
        <p:nvGrpSpPr>
          <p:cNvPr id="208" name="Group 207"/>
          <p:cNvGrpSpPr/>
          <p:nvPr/>
        </p:nvGrpSpPr>
        <p:grpSpPr>
          <a:xfrm>
            <a:off x="2373376" y="4088014"/>
            <a:ext cx="300037" cy="1477328"/>
            <a:chOff x="1865376" y="4071080"/>
            <a:chExt cx="300037" cy="1477328"/>
          </a:xfrm>
        </p:grpSpPr>
        <p:sp>
          <p:nvSpPr>
            <p:cNvPr id="211" name="Rounded Rectangle 210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  <a:ln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7030A0"/>
                  </a:solidFill>
                </a:rPr>
                <a:t>0</a:t>
              </a:r>
              <a:endParaRPr lang="en-US" dirty="0">
                <a:solidFill>
                  <a:srgbClr val="7030A0"/>
                </a:solidFill>
              </a:endParaRPr>
            </a:p>
          </p:txBody>
        </p:sp>
      </p:grpSp>
      <p:sp>
        <p:nvSpPr>
          <p:cNvPr id="221" name="Rounded Rectangle 220"/>
          <p:cNvSpPr/>
          <p:nvPr/>
        </p:nvSpPr>
        <p:spPr>
          <a:xfrm>
            <a:off x="2387664" y="2365025"/>
            <a:ext cx="271913" cy="1431139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/>
          <p:cNvSpPr/>
          <p:nvPr/>
        </p:nvSpPr>
        <p:spPr>
          <a:xfrm>
            <a:off x="2401496" y="2435454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Oval 222"/>
          <p:cNvSpPr/>
          <p:nvPr/>
        </p:nvSpPr>
        <p:spPr>
          <a:xfrm>
            <a:off x="2401496" y="2761429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/>
          <p:cNvSpPr/>
          <p:nvPr/>
        </p:nvSpPr>
        <p:spPr>
          <a:xfrm>
            <a:off x="2401496" y="3115657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225" name="Oval 224"/>
          <p:cNvSpPr/>
          <p:nvPr/>
        </p:nvSpPr>
        <p:spPr>
          <a:xfrm>
            <a:off x="2401497" y="3463319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6" name="Straight Arrow Connector 225"/>
          <p:cNvCxnSpPr>
            <a:stCxn id="222" idx="0"/>
          </p:cNvCxnSpPr>
          <p:nvPr/>
        </p:nvCxnSpPr>
        <p:spPr>
          <a:xfrm flipV="1">
            <a:off x="2523395" y="3796164"/>
            <a:ext cx="226" cy="29185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9" name="Straight Arrow Connector 248"/>
          <p:cNvCxnSpPr>
            <a:stCxn id="221" idx="0"/>
            <a:endCxn id="239" idx="2"/>
          </p:cNvCxnSpPr>
          <p:nvPr/>
        </p:nvCxnSpPr>
        <p:spPr>
          <a:xfrm flipV="1">
            <a:off x="2523621" y="2000036"/>
            <a:ext cx="987352" cy="364989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0" name="TextBox 249"/>
          <p:cNvSpPr txBox="1"/>
          <p:nvPr/>
        </p:nvSpPr>
        <p:spPr>
          <a:xfrm>
            <a:off x="261267" y="1457885"/>
            <a:ext cx="1661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Fully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connected</a:t>
            </a:r>
            <a:endParaRPr lang="en-US" dirty="0"/>
          </a:p>
        </p:txBody>
      </p:sp>
      <p:grpSp>
        <p:nvGrpSpPr>
          <p:cNvPr id="107" name="Group 106"/>
          <p:cNvGrpSpPr/>
          <p:nvPr/>
        </p:nvGrpSpPr>
        <p:grpSpPr>
          <a:xfrm>
            <a:off x="3709866" y="4103480"/>
            <a:ext cx="300037" cy="1477328"/>
            <a:chOff x="1865376" y="4071080"/>
            <a:chExt cx="300037" cy="1477328"/>
          </a:xfrm>
        </p:grpSpPr>
        <p:sp>
          <p:nvSpPr>
            <p:cNvPr id="108" name="Rounded Rectangle 107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  <a:ln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rgbClr val="7030A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7030A0"/>
                  </a:solidFill>
                </a:rPr>
                <a:t>0</a:t>
              </a:r>
              <a:endParaRPr lang="en-US" dirty="0">
                <a:solidFill>
                  <a:srgbClr val="7030A0"/>
                </a:solidFill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4281331" y="3029841"/>
            <a:ext cx="18355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rgbClr val="7030A0"/>
                </a:solidFill>
              </a:rPr>
              <a:t>0.28</a:t>
            </a:r>
            <a:r>
              <a:rPr lang="zh-CN" altLang="en-US" dirty="0" smtClean="0">
                <a:solidFill>
                  <a:srgbClr val="7030A0"/>
                </a:solidFill>
              </a:rPr>
              <a:t> </a:t>
            </a:r>
            <a:r>
              <a:rPr lang="en-US" altLang="zh-CN" dirty="0" smtClean="0">
                <a:solidFill>
                  <a:srgbClr val="7030A0"/>
                </a:solidFill>
              </a:rPr>
              <a:t>(normalized)</a:t>
            </a:r>
            <a:endParaRPr lang="en-US" dirty="0"/>
          </a:p>
        </p:txBody>
      </p:sp>
      <p:sp>
        <p:nvSpPr>
          <p:cNvPr id="112" name="Rounded Rectangle 111"/>
          <p:cNvSpPr/>
          <p:nvPr/>
        </p:nvSpPr>
        <p:spPr>
          <a:xfrm>
            <a:off x="3725395" y="2381960"/>
            <a:ext cx="271913" cy="1431139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/>
        </p:nvSpPr>
        <p:spPr>
          <a:xfrm>
            <a:off x="3739227" y="2452389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3739227" y="2778364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/>
          <p:cNvSpPr/>
          <p:nvPr/>
        </p:nvSpPr>
        <p:spPr>
          <a:xfrm>
            <a:off x="3739227" y="3132592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116" name="Oval 115"/>
          <p:cNvSpPr/>
          <p:nvPr/>
        </p:nvSpPr>
        <p:spPr>
          <a:xfrm>
            <a:off x="3739228" y="3480254"/>
            <a:ext cx="243793" cy="24379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Arrow Connector 116"/>
          <p:cNvCxnSpPr/>
          <p:nvPr/>
        </p:nvCxnSpPr>
        <p:spPr>
          <a:xfrm flipV="1">
            <a:off x="3861126" y="3813099"/>
            <a:ext cx="226" cy="29185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stCxn id="112" idx="0"/>
            <a:endCxn id="239" idx="2"/>
          </p:cNvCxnSpPr>
          <p:nvPr/>
        </p:nvCxnSpPr>
        <p:spPr>
          <a:xfrm flipH="1" flipV="1">
            <a:off x="3510973" y="2000036"/>
            <a:ext cx="350379" cy="381924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stCxn id="3" idx="0"/>
            <a:endCxn id="239" idx="2"/>
          </p:cNvCxnSpPr>
          <p:nvPr/>
        </p:nvCxnSpPr>
        <p:spPr>
          <a:xfrm flipH="1" flipV="1">
            <a:off x="3510973" y="2000036"/>
            <a:ext cx="1688109" cy="102980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2712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58342" y="338667"/>
            <a:ext cx="4182452" cy="3911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360" y="914400"/>
            <a:ext cx="2689636" cy="31411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51802" y="4682068"/>
            <a:ext cx="2692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/>
              <a:t>1</a:t>
            </a:r>
            <a:r>
              <a:rPr lang="en-US" altLang="zh-CN" sz="2400" baseline="30000" dirty="0" smtClean="0"/>
              <a:t>st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Context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Encoder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-1058342" y="215444"/>
            <a:ext cx="7312437" cy="4457614"/>
          </a:xfrm>
          <a:prstGeom prst="rect">
            <a:avLst/>
          </a:prstGeom>
          <a:noFill/>
          <a:ln w="19050">
            <a:prstDash val="dash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596752" y="4754489"/>
            <a:ext cx="40118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/>
              <a:t>2</a:t>
            </a:r>
            <a:r>
              <a:rPr lang="en-US" altLang="zh-CN" sz="2400" baseline="30000" dirty="0" smtClean="0"/>
              <a:t>nd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Linguistic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Feature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Encoder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6596752" y="215444"/>
            <a:ext cx="3585309" cy="4457614"/>
          </a:xfrm>
          <a:prstGeom prst="rect">
            <a:avLst/>
          </a:prstGeom>
          <a:noFill/>
          <a:ln w="19050">
            <a:prstDash val="dash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218" y="368029"/>
            <a:ext cx="3428843" cy="42338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342900"/>
            <a:ext cx="6394704" cy="615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483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495</TotalTime>
  <Words>347</Words>
  <Application>Microsoft Macintosh PowerPoint</Application>
  <PresentationFormat>Widescreen</PresentationFormat>
  <Paragraphs>221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Calibri Light</vt:lpstr>
      <vt:lpstr>DengXian</vt:lpstr>
      <vt:lpstr>DengXian Light</vt:lpstr>
      <vt:lpstr>Arial</vt:lpstr>
      <vt:lpstr>Office Theme</vt:lpstr>
      <vt:lpstr>PowerPoint Presentation</vt:lpstr>
      <vt:lpstr>Motivation</vt:lpstr>
      <vt:lpstr>Challenges</vt:lpstr>
      <vt:lpstr>Dataset</vt:lpstr>
      <vt:lpstr>Word-level context encoder and char-level encoder</vt:lpstr>
      <vt:lpstr>PowerPoint Presentation</vt:lpstr>
      <vt:lpstr>PowerPoint Presentation</vt:lpstr>
      <vt:lpstr>PowerPoint Presentation</vt:lpstr>
      <vt:lpstr>PowerPoint Presentation</vt:lpstr>
      <vt:lpstr>Playground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xinq</dc:creator>
  <cp:lastModifiedBy>xinq</cp:lastModifiedBy>
  <cp:revision>22</cp:revision>
  <dcterms:created xsi:type="dcterms:W3CDTF">2018-04-30T19:26:08Z</dcterms:created>
  <dcterms:modified xsi:type="dcterms:W3CDTF">2018-05-01T03:41:27Z</dcterms:modified>
</cp:coreProperties>
</file>

<file path=docProps/thumbnail.jpeg>
</file>